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26"/>
  </p:handoutMasterIdLst>
  <p:sldIdLst>
    <p:sldId id="256" r:id="rId2"/>
    <p:sldId id="257" r:id="rId3"/>
    <p:sldId id="258" r:id="rId4"/>
    <p:sldId id="259" r:id="rId5"/>
    <p:sldId id="260" r:id="rId6"/>
    <p:sldId id="261" r:id="rId7"/>
    <p:sldId id="262" r:id="rId8"/>
    <p:sldId id="263" r:id="rId9"/>
    <p:sldId id="277" r:id="rId10"/>
    <p:sldId id="264" r:id="rId11"/>
    <p:sldId id="265" r:id="rId12"/>
    <p:sldId id="267" r:id="rId13"/>
    <p:sldId id="266" r:id="rId14"/>
    <p:sldId id="268" r:id="rId15"/>
    <p:sldId id="269" r:id="rId16"/>
    <p:sldId id="270" r:id="rId17"/>
    <p:sldId id="271" r:id="rId18"/>
    <p:sldId id="272" r:id="rId19"/>
    <p:sldId id="273" r:id="rId20"/>
    <p:sldId id="274" r:id="rId21"/>
    <p:sldId id="275" r:id="rId22"/>
    <p:sldId id="279" r:id="rId23"/>
    <p:sldId id="276" r:id="rId24"/>
    <p:sldId id="278" r:id="rId2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A368582-9ED2-47FE-8BC1-67A8A4E9CC8F}" type="datetimeFigureOut">
              <a:rPr lang="en-US" smtClean="0"/>
              <a:t>8/28/2020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4A2A4AB-ACB6-477B-96EC-9995C410F421}" type="slidenum">
              <a:rPr lang="en-US" smtClean="0"/>
              <a:t>‹#›</a:t>
            </a:fld>
            <a:endParaRPr lang="en-US"/>
          </a:p>
        </p:txBody>
      </p:sp>
    </p:spTree>
    <p:extLst>
      <p:ext uri="{BB962C8B-B14F-4D97-AF65-F5344CB8AC3E}">
        <p14:creationId xmlns:p14="http://schemas.microsoft.com/office/powerpoint/2010/main" val="155290930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8/28/2020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BD862E7-95FA-4FC4-9EC5-DDBFA8DC7417}" type="datetimeFigureOut">
              <a:rPr lang="en-US" dirty="0"/>
              <a:t>8/28/2020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B987F2-A784-4F72-BB57-0E9EACDE722E}" type="datetimeFigureOut">
              <a:rPr lang="en-US" dirty="0"/>
              <a:t>8/28/2020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0BBD51E-4B19-444E-85C0-DBD7EB6263F4}" type="datetimeFigureOut">
              <a:rPr lang="en-US" dirty="0"/>
              <a:t>8/28/2020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0D7255A-4AD5-4D3E-9A0A-689DA3BA976C}" type="datetimeFigureOut">
              <a:rPr lang="en-US" dirty="0"/>
              <a:t>8/28/2020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EE0AD15-87AC-45B2-9EE5-8D165AF83CD7}" type="datetimeFigureOut">
              <a:rPr lang="en-US" dirty="0"/>
              <a:t>8/28/2020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FCC40CCD-F0D6-4CC2-A4C8-2D7D0D875F02}" type="datetimeFigureOut">
              <a:rPr lang="en-US" dirty="0"/>
              <a:t>8/28/2020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8/28/2020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8/28/2020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8/28/2020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A00F7B-89C5-4DF7-A309-6263220147D4}" type="datetimeFigureOut">
              <a:rPr lang="en-US" dirty="0"/>
              <a:t>8/28/2020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8/28/2020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8/28/2020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8/28/2020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8/28/2020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DCB01F-D966-4C62-B900-0BE008A90C98}" type="datetimeFigureOut">
              <a:rPr lang="en-US" dirty="0"/>
              <a:t>8/28/2020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73A0EA-7DC7-4964-BB97-B173EF3B859A}" type="datetimeFigureOut">
              <a:rPr lang="en-US" dirty="0"/>
              <a:t>8/28/2020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8/28/2020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ahrq.gov/patients-consumers/patient-involvement/index.html" TargetMode="External"/><Relationship Id="rId2" Type="http://schemas.openxmlformats.org/officeDocument/2006/relationships/hyperlink" Target="https://nnlm.gov/initiatives/topics/health-literacy" TargetMode="External"/><Relationship Id="rId1" Type="http://schemas.openxmlformats.org/officeDocument/2006/relationships/slideLayout" Target="../slideLayouts/slideLayout2.xml"/><Relationship Id="rId6" Type="http://schemas.openxmlformats.org/officeDocument/2006/relationships/hyperlink" Target="https://www.ncbi.nlm.nih.gov/books/NBK396398/" TargetMode="External"/><Relationship Id="rId5" Type="http://schemas.openxmlformats.org/officeDocument/2006/relationships/hyperlink" Target="https://www.cdc.gov/healthliteracy/developmaterials/audiences/olderadults/understanding-challenges.html" TargetMode="External"/><Relationship Id="rId4" Type="http://schemas.openxmlformats.org/officeDocument/2006/relationships/hyperlink" Target="https://www.caregiver.org/caregiver-statistics-demographic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1704" y="3038763"/>
            <a:ext cx="8144134" cy="707797"/>
          </a:xfrm>
        </p:spPr>
        <p:txBody>
          <a:bodyPr/>
          <a:lstStyle/>
          <a:p>
            <a:r>
              <a:rPr lang="en-US" sz="2400" dirty="0" smtClean="0"/>
              <a:t>Caregiver Health Literacy Impact on Health Outcomes</a:t>
            </a:r>
            <a:endParaRPr lang="en-US" sz="2400" dirty="0"/>
          </a:p>
        </p:txBody>
      </p:sp>
      <p:sp>
        <p:nvSpPr>
          <p:cNvPr id="3" name="Subtitle 2"/>
          <p:cNvSpPr>
            <a:spLocks noGrp="1"/>
          </p:cNvSpPr>
          <p:nvPr>
            <p:ph type="subTitle" idx="1"/>
          </p:nvPr>
        </p:nvSpPr>
        <p:spPr/>
        <p:txBody>
          <a:bodyPr>
            <a:normAutofit lnSpcReduction="10000"/>
          </a:bodyPr>
          <a:lstStyle/>
          <a:p>
            <a:r>
              <a:rPr lang="en-US" dirty="0" smtClean="0">
                <a:solidFill>
                  <a:schemeClr val="bg1"/>
                </a:solidFill>
              </a:rPr>
              <a:t>Tennessee Conference on Social Welfare Fall Conference</a:t>
            </a:r>
          </a:p>
          <a:p>
            <a:r>
              <a:rPr lang="en-US" dirty="0" smtClean="0">
                <a:solidFill>
                  <a:schemeClr val="bg1"/>
                </a:solidFill>
              </a:rPr>
              <a:t>August 28, 2020</a:t>
            </a:r>
          </a:p>
          <a:p>
            <a:r>
              <a:rPr lang="en-US" dirty="0" smtClean="0">
                <a:solidFill>
                  <a:schemeClr val="bg1"/>
                </a:solidFill>
              </a:rPr>
              <a:t>Adrienne Newman, MSSW, LAPSW</a:t>
            </a:r>
            <a:endParaRPr lang="en-US" dirty="0">
              <a:solidFill>
                <a:schemeClr val="bg1"/>
              </a:solidFill>
            </a:endParaRPr>
          </a:p>
        </p:txBody>
      </p:sp>
    </p:spTree>
    <p:extLst>
      <p:ext uri="{BB962C8B-B14F-4D97-AF65-F5344CB8AC3E}">
        <p14:creationId xmlns:p14="http://schemas.microsoft.com/office/powerpoint/2010/main" val="1226116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What are caregivers facing?</a:t>
            </a:r>
            <a:endParaRPr lang="en-US" dirty="0"/>
          </a:p>
        </p:txBody>
      </p:sp>
      <p:sp>
        <p:nvSpPr>
          <p:cNvPr id="3" name="Content Placeholder 2"/>
          <p:cNvSpPr>
            <a:spLocks noGrp="1"/>
          </p:cNvSpPr>
          <p:nvPr>
            <p:ph idx="1"/>
          </p:nvPr>
        </p:nvSpPr>
        <p:spPr>
          <a:xfrm>
            <a:off x="680321" y="2041236"/>
            <a:ext cx="9959970" cy="4405745"/>
          </a:xfrm>
        </p:spPr>
        <p:txBody>
          <a:bodyPr>
            <a:normAutofit fontScale="92500" lnSpcReduction="10000"/>
          </a:bodyPr>
          <a:lstStyle/>
          <a:p>
            <a:pPr lvl="0"/>
            <a:endParaRPr lang="en-US" dirty="0" smtClean="0">
              <a:solidFill>
                <a:schemeClr val="bg1"/>
              </a:solidFill>
            </a:endParaRPr>
          </a:p>
          <a:p>
            <a:pPr lvl="0"/>
            <a:r>
              <a:rPr lang="en-US" dirty="0" smtClean="0">
                <a:solidFill>
                  <a:schemeClr val="bg1"/>
                </a:solidFill>
              </a:rPr>
              <a:t>Their own responsibilities with work, family, personal life and quality of life</a:t>
            </a:r>
          </a:p>
          <a:p>
            <a:pPr lvl="0"/>
            <a:r>
              <a:rPr lang="en-US" dirty="0" smtClean="0">
                <a:solidFill>
                  <a:schemeClr val="bg1"/>
                </a:solidFill>
              </a:rPr>
              <a:t>Negative emotions (stress, frustration, feeling inadequate and unsupported)</a:t>
            </a:r>
          </a:p>
          <a:p>
            <a:pPr lvl="0"/>
            <a:r>
              <a:rPr lang="en-US" dirty="0" smtClean="0">
                <a:solidFill>
                  <a:schemeClr val="bg1"/>
                </a:solidFill>
              </a:rPr>
              <a:t>Financial and workplace concerns</a:t>
            </a:r>
          </a:p>
          <a:p>
            <a:pPr lvl="0"/>
            <a:r>
              <a:rPr lang="en-US" dirty="0" smtClean="0">
                <a:solidFill>
                  <a:schemeClr val="bg1"/>
                </a:solidFill>
              </a:rPr>
              <a:t>The personality factors and history with the care recipient</a:t>
            </a:r>
          </a:p>
          <a:p>
            <a:pPr lvl="0"/>
            <a:r>
              <a:rPr lang="en-US" dirty="0" smtClean="0">
                <a:solidFill>
                  <a:schemeClr val="bg1"/>
                </a:solidFill>
              </a:rPr>
              <a:t>Management of chronic and acute conditions</a:t>
            </a:r>
          </a:p>
          <a:p>
            <a:pPr lvl="0"/>
            <a:r>
              <a:rPr lang="en-US" dirty="0" smtClean="0">
                <a:solidFill>
                  <a:schemeClr val="bg1"/>
                </a:solidFill>
              </a:rPr>
              <a:t>Cognitive</a:t>
            </a:r>
            <a:r>
              <a:rPr lang="en-US" dirty="0">
                <a:solidFill>
                  <a:schemeClr val="bg1"/>
                </a:solidFill>
              </a:rPr>
              <a:t>, physical barriers or </a:t>
            </a:r>
            <a:r>
              <a:rPr lang="en-US" dirty="0" smtClean="0">
                <a:solidFill>
                  <a:schemeClr val="bg1"/>
                </a:solidFill>
              </a:rPr>
              <a:t>impairments and behaviors/attitudes </a:t>
            </a:r>
            <a:endParaRPr lang="en-US" dirty="0">
              <a:solidFill>
                <a:schemeClr val="bg1"/>
              </a:solidFill>
            </a:endParaRPr>
          </a:p>
          <a:p>
            <a:pPr lvl="0"/>
            <a:r>
              <a:rPr lang="en-US" dirty="0" smtClean="0">
                <a:solidFill>
                  <a:schemeClr val="bg1"/>
                </a:solidFill>
              </a:rPr>
              <a:t>Lack </a:t>
            </a:r>
            <a:r>
              <a:rPr lang="en-US" dirty="0">
                <a:solidFill>
                  <a:schemeClr val="bg1"/>
                </a:solidFill>
              </a:rPr>
              <a:t>of access to technology</a:t>
            </a:r>
          </a:p>
          <a:p>
            <a:pPr lvl="0"/>
            <a:r>
              <a:rPr lang="en-US" dirty="0" smtClean="0">
                <a:solidFill>
                  <a:schemeClr val="bg1"/>
                </a:solidFill>
              </a:rPr>
              <a:t>Elder’s </a:t>
            </a:r>
            <a:r>
              <a:rPr lang="en-US" dirty="0">
                <a:solidFill>
                  <a:schemeClr val="bg1"/>
                </a:solidFill>
              </a:rPr>
              <a:t>viewpoint about and deference to physicians and recommendations</a:t>
            </a:r>
          </a:p>
          <a:p>
            <a:r>
              <a:rPr lang="en-US" dirty="0" smtClean="0">
                <a:solidFill>
                  <a:schemeClr val="bg1"/>
                </a:solidFill>
              </a:rPr>
              <a:t>Misconception </a:t>
            </a:r>
            <a:r>
              <a:rPr lang="en-US" dirty="0">
                <a:solidFill>
                  <a:schemeClr val="bg1"/>
                </a:solidFill>
              </a:rPr>
              <a:t>of normal aging vs disease or dysfunction</a:t>
            </a:r>
          </a:p>
        </p:txBody>
      </p:sp>
    </p:spTree>
    <p:extLst>
      <p:ext uri="{BB962C8B-B14F-4D97-AF65-F5344CB8AC3E}">
        <p14:creationId xmlns:p14="http://schemas.microsoft.com/office/powerpoint/2010/main" val="25022376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What is health literacy?</a:t>
            </a:r>
            <a:endParaRPr lang="en-US" dirty="0"/>
          </a:p>
        </p:txBody>
      </p:sp>
      <p:sp>
        <p:nvSpPr>
          <p:cNvPr id="3" name="Content Placeholder 2"/>
          <p:cNvSpPr>
            <a:spLocks noGrp="1"/>
          </p:cNvSpPr>
          <p:nvPr>
            <p:ph idx="1"/>
          </p:nvPr>
        </p:nvSpPr>
        <p:spPr/>
        <p:txBody>
          <a:bodyPr>
            <a:normAutofit fontScale="92500"/>
          </a:bodyPr>
          <a:lstStyle/>
          <a:p>
            <a:r>
              <a:rPr lang="en-US" dirty="0">
                <a:solidFill>
                  <a:schemeClr val="bg1"/>
                </a:solidFill>
              </a:rPr>
              <a:t>Health literacy is the degree to which individuals have the capacity to obtain, process, and understand basic health information and services needed to make appropriate health decisions.”</a:t>
            </a:r>
            <a:br>
              <a:rPr lang="en-US" dirty="0">
                <a:solidFill>
                  <a:schemeClr val="bg1"/>
                </a:solidFill>
              </a:rPr>
            </a:br>
            <a:endParaRPr lang="en-US" dirty="0" smtClean="0">
              <a:solidFill>
                <a:schemeClr val="bg1"/>
              </a:solidFill>
            </a:endParaRPr>
          </a:p>
          <a:p>
            <a:r>
              <a:rPr lang="en-US" dirty="0">
                <a:solidFill>
                  <a:schemeClr val="bg1"/>
                </a:solidFill>
              </a:rPr>
              <a:t>Health literacy issues and ineffective communications place patients at greater risk of preventable adverse events. If a patient does not understand the implications of her or his diagnosis and the importance of prevention and treatment plans, or cannot access health care services because of communications problems, an untoward event may occur</a:t>
            </a:r>
            <a:r>
              <a:rPr lang="en-US" dirty="0" smtClean="0">
                <a:solidFill>
                  <a:schemeClr val="bg1"/>
                </a:solidFill>
              </a:rPr>
              <a:t>.</a:t>
            </a:r>
          </a:p>
          <a:p>
            <a:pPr marL="0" indent="0">
              <a:buNone/>
            </a:pPr>
            <a:endParaRPr lang="en-US" sz="1500" dirty="0" smtClean="0">
              <a:solidFill>
                <a:schemeClr val="bg1"/>
              </a:solidFill>
            </a:endParaRPr>
          </a:p>
          <a:p>
            <a:pPr marL="0" indent="0">
              <a:buNone/>
            </a:pPr>
            <a:r>
              <a:rPr lang="en-US" sz="1500" dirty="0" smtClean="0">
                <a:solidFill>
                  <a:schemeClr val="bg1"/>
                </a:solidFill>
              </a:rPr>
              <a:t>https</a:t>
            </a:r>
            <a:r>
              <a:rPr lang="en-US" sz="1500" dirty="0">
                <a:solidFill>
                  <a:schemeClr val="bg1"/>
                </a:solidFill>
              </a:rPr>
              <a:t>://nnlm.gov/initiatives/topics/health-literacy </a:t>
            </a:r>
          </a:p>
        </p:txBody>
      </p:sp>
    </p:spTree>
    <p:extLst>
      <p:ext uri="{BB962C8B-B14F-4D97-AF65-F5344CB8AC3E}">
        <p14:creationId xmlns:p14="http://schemas.microsoft.com/office/powerpoint/2010/main" val="40599898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What leads to low health literacy?</a:t>
            </a:r>
            <a:endParaRPr lang="en-US" dirty="0"/>
          </a:p>
        </p:txBody>
      </p:sp>
      <p:sp>
        <p:nvSpPr>
          <p:cNvPr id="3" name="Content Placeholder 2"/>
          <p:cNvSpPr>
            <a:spLocks noGrp="1"/>
          </p:cNvSpPr>
          <p:nvPr>
            <p:ph idx="1"/>
          </p:nvPr>
        </p:nvSpPr>
        <p:spPr>
          <a:xfrm>
            <a:off x="680321" y="2336873"/>
            <a:ext cx="9895315" cy="4184000"/>
          </a:xfrm>
        </p:spPr>
        <p:txBody>
          <a:bodyPr>
            <a:normAutofit fontScale="92500" lnSpcReduction="10000"/>
          </a:bodyPr>
          <a:lstStyle/>
          <a:p>
            <a:r>
              <a:rPr lang="en-US" dirty="0" smtClean="0">
                <a:solidFill>
                  <a:schemeClr val="bg1"/>
                </a:solidFill>
              </a:rPr>
              <a:t>Lack </a:t>
            </a:r>
            <a:r>
              <a:rPr lang="en-US" dirty="0">
                <a:solidFill>
                  <a:schemeClr val="bg1"/>
                </a:solidFill>
              </a:rPr>
              <a:t>of educational opportunity -people with a high school education or lower</a:t>
            </a:r>
          </a:p>
          <a:p>
            <a:r>
              <a:rPr lang="en-US" dirty="0">
                <a:solidFill>
                  <a:schemeClr val="bg1"/>
                </a:solidFill>
              </a:rPr>
              <a:t>Learning disabilities</a:t>
            </a:r>
          </a:p>
          <a:p>
            <a:r>
              <a:rPr lang="en-US" dirty="0">
                <a:solidFill>
                  <a:schemeClr val="bg1"/>
                </a:solidFill>
              </a:rPr>
              <a:t>Cognitive decline in older adults</a:t>
            </a:r>
          </a:p>
          <a:p>
            <a:r>
              <a:rPr lang="en-US" dirty="0">
                <a:solidFill>
                  <a:schemeClr val="bg1"/>
                </a:solidFill>
              </a:rPr>
              <a:t>“Use it or lose it.” Reading abilities are typically three to five grade levels below the last year of school completed. As a result, people with a high school diploma, typically read at a seventh or eighth grade reading level.</a:t>
            </a:r>
          </a:p>
          <a:p>
            <a:r>
              <a:rPr lang="en-US" dirty="0">
                <a:solidFill>
                  <a:schemeClr val="bg1"/>
                </a:solidFill>
              </a:rPr>
              <a:t>The relationship between literacy and health is complex. Literacy impacts health knowledge, health status, and access to health services. Several socioeconomic factors impact health status. Literacy impacts income level, occupation, education, housing, and access to medical care. </a:t>
            </a:r>
            <a:endParaRPr lang="en-US" dirty="0" smtClean="0">
              <a:solidFill>
                <a:schemeClr val="bg1"/>
              </a:solidFill>
            </a:endParaRPr>
          </a:p>
          <a:p>
            <a:pPr marL="0" indent="0">
              <a:buNone/>
            </a:pPr>
            <a:r>
              <a:rPr lang="en-US" sz="1500" dirty="0" smtClean="0">
                <a:solidFill>
                  <a:schemeClr val="bg1"/>
                </a:solidFill>
              </a:rPr>
              <a:t>https</a:t>
            </a:r>
            <a:r>
              <a:rPr lang="en-US" sz="1500" dirty="0">
                <a:solidFill>
                  <a:schemeClr val="bg1"/>
                </a:solidFill>
              </a:rPr>
              <a:t>://nnlm.gov/initiatives/topics/health-literacy </a:t>
            </a:r>
          </a:p>
          <a:p>
            <a:endParaRPr lang="en-US" dirty="0">
              <a:solidFill>
                <a:schemeClr val="bg1"/>
              </a:solidFill>
            </a:endParaRPr>
          </a:p>
          <a:p>
            <a:pPr marL="0" indent="0">
              <a:buNone/>
            </a:pPr>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7907049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Health literacy and outcomes</a:t>
            </a:r>
            <a:endParaRPr lang="en-US" dirty="0"/>
          </a:p>
        </p:txBody>
      </p:sp>
      <p:sp>
        <p:nvSpPr>
          <p:cNvPr id="3" name="Content Placeholder 2"/>
          <p:cNvSpPr>
            <a:spLocks noGrp="1"/>
          </p:cNvSpPr>
          <p:nvPr>
            <p:ph idx="1"/>
          </p:nvPr>
        </p:nvSpPr>
        <p:spPr>
          <a:xfrm>
            <a:off x="541776" y="2355346"/>
            <a:ext cx="9613861" cy="3599316"/>
          </a:xfrm>
        </p:spPr>
        <p:txBody>
          <a:bodyPr>
            <a:normAutofit fontScale="70000" lnSpcReduction="20000"/>
          </a:bodyPr>
          <a:lstStyle/>
          <a:p>
            <a:r>
              <a:rPr lang="en-US" dirty="0">
                <a:solidFill>
                  <a:schemeClr val="bg1"/>
                </a:solidFill>
              </a:rPr>
              <a:t>People with low health literacy have a lower likelihood of getting flu shots, understanding medical labels and instructions, and a greater likelihood of taking medicines incorrectly compared with adults with higher health </a:t>
            </a:r>
            <a:r>
              <a:rPr lang="en-US" dirty="0" smtClean="0">
                <a:solidFill>
                  <a:schemeClr val="bg1"/>
                </a:solidFill>
              </a:rPr>
              <a:t>literacy.</a:t>
            </a:r>
            <a:endParaRPr lang="en-US" dirty="0">
              <a:solidFill>
                <a:schemeClr val="bg1"/>
              </a:solidFill>
            </a:endParaRPr>
          </a:p>
          <a:p>
            <a:r>
              <a:rPr lang="en-US" dirty="0">
                <a:solidFill>
                  <a:schemeClr val="bg1"/>
                </a:solidFill>
              </a:rPr>
              <a:t>Individuals with limited health literacy reported poorer health status and were less likely to use preventative care. </a:t>
            </a:r>
          </a:p>
          <a:p>
            <a:r>
              <a:rPr lang="en-US" dirty="0">
                <a:solidFill>
                  <a:schemeClr val="bg1"/>
                </a:solidFill>
              </a:rPr>
              <a:t>Individuals with low levels of health literacy are more likely to be hospitalized and have bad disease outcomes. </a:t>
            </a:r>
          </a:p>
          <a:p>
            <a:r>
              <a:rPr lang="en-US" dirty="0">
                <a:solidFill>
                  <a:schemeClr val="bg1"/>
                </a:solidFill>
              </a:rPr>
              <a:t>Inpatient spending increases by approximately $993 for patients with limited health literacy</a:t>
            </a:r>
            <a:r>
              <a:rPr lang="en-US" dirty="0" smtClean="0">
                <a:solidFill>
                  <a:schemeClr val="bg1"/>
                </a:solidFill>
              </a:rPr>
              <a:t>. </a:t>
            </a:r>
          </a:p>
          <a:p>
            <a:r>
              <a:rPr lang="en-US" dirty="0" smtClean="0">
                <a:solidFill>
                  <a:schemeClr val="bg1"/>
                </a:solidFill>
              </a:rPr>
              <a:t>After </a:t>
            </a:r>
            <a:r>
              <a:rPr lang="en-US" dirty="0">
                <a:solidFill>
                  <a:schemeClr val="bg1"/>
                </a:solidFill>
              </a:rPr>
              <a:t>controlling for relevant covariates, lower health literacy scores were associated with high mortality rates within a Medicare managed care setting. </a:t>
            </a:r>
          </a:p>
          <a:p>
            <a:r>
              <a:rPr lang="en-US" dirty="0">
                <a:solidFill>
                  <a:schemeClr val="bg1"/>
                </a:solidFill>
              </a:rPr>
              <a:t>The annual cost of low health literacy to the U.S. economy was $106 billion to $238 billion. </a:t>
            </a:r>
            <a:endParaRPr lang="en-US" dirty="0" smtClean="0">
              <a:solidFill>
                <a:schemeClr val="bg1"/>
              </a:solidFill>
            </a:endParaRPr>
          </a:p>
          <a:p>
            <a:pPr marL="0" indent="0">
              <a:buNone/>
            </a:pPr>
            <a:endParaRPr lang="en-US" sz="2000" dirty="0" smtClean="0">
              <a:solidFill>
                <a:schemeClr val="bg1"/>
              </a:solidFill>
            </a:endParaRPr>
          </a:p>
          <a:p>
            <a:pPr marL="0" indent="0">
              <a:buNone/>
            </a:pPr>
            <a:r>
              <a:rPr lang="en-US" sz="2000" dirty="0" smtClean="0">
                <a:solidFill>
                  <a:schemeClr val="bg1"/>
                </a:solidFill>
              </a:rPr>
              <a:t>https</a:t>
            </a:r>
            <a:r>
              <a:rPr lang="en-US" sz="2000" dirty="0">
                <a:solidFill>
                  <a:schemeClr val="bg1"/>
                </a:solidFill>
              </a:rPr>
              <a:t>://nnlm.gov/initiatives/topics/health-literacy </a:t>
            </a:r>
          </a:p>
          <a:p>
            <a:endParaRPr lang="en-US" dirty="0">
              <a:solidFill>
                <a:schemeClr val="bg1"/>
              </a:solidFill>
            </a:endParaRPr>
          </a:p>
        </p:txBody>
      </p:sp>
    </p:spTree>
    <p:extLst>
      <p:ext uri="{BB962C8B-B14F-4D97-AF65-F5344CB8AC3E}">
        <p14:creationId xmlns:p14="http://schemas.microsoft.com/office/powerpoint/2010/main" val="6620742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Health literacy depends on us</a:t>
            </a:r>
            <a:endParaRPr lang="en-US" dirty="0"/>
          </a:p>
        </p:txBody>
      </p:sp>
      <p:sp>
        <p:nvSpPr>
          <p:cNvPr id="3" name="Content Placeholder 2"/>
          <p:cNvSpPr>
            <a:spLocks noGrp="1"/>
          </p:cNvSpPr>
          <p:nvPr>
            <p:ph idx="1"/>
          </p:nvPr>
        </p:nvSpPr>
        <p:spPr/>
        <p:txBody>
          <a:bodyPr>
            <a:normAutofit fontScale="92500" lnSpcReduction="20000"/>
          </a:bodyPr>
          <a:lstStyle/>
          <a:p>
            <a:r>
              <a:rPr lang="en-US" dirty="0">
                <a:solidFill>
                  <a:schemeClr val="bg1"/>
                </a:solidFill>
              </a:rPr>
              <a:t>H</a:t>
            </a:r>
            <a:r>
              <a:rPr lang="en-US" dirty="0" smtClean="0">
                <a:solidFill>
                  <a:schemeClr val="bg1"/>
                </a:solidFill>
              </a:rPr>
              <a:t>ealth </a:t>
            </a:r>
            <a:r>
              <a:rPr lang="en-US" dirty="0">
                <a:solidFill>
                  <a:schemeClr val="bg1"/>
                </a:solidFill>
              </a:rPr>
              <a:t>literacy is a "systems issue" </a:t>
            </a:r>
            <a:r>
              <a:rPr lang="en-US" dirty="0" smtClean="0">
                <a:solidFill>
                  <a:schemeClr val="bg1"/>
                </a:solidFill>
              </a:rPr>
              <a:t>reflecting </a:t>
            </a:r>
            <a:r>
              <a:rPr lang="en-US" dirty="0">
                <a:solidFill>
                  <a:schemeClr val="bg1"/>
                </a:solidFill>
              </a:rPr>
              <a:t>the complexity of both the presentation of health information and navigation of the health care system</a:t>
            </a:r>
            <a:r>
              <a:rPr lang="en-US" dirty="0" smtClean="0">
                <a:solidFill>
                  <a:schemeClr val="bg1"/>
                </a:solidFill>
              </a:rPr>
              <a:t>.</a:t>
            </a:r>
          </a:p>
          <a:p>
            <a:r>
              <a:rPr lang="en-US" dirty="0">
                <a:solidFill>
                  <a:schemeClr val="bg1"/>
                </a:solidFill>
              </a:rPr>
              <a:t>Help to train all health care staff in the principles of health literacy and plain language.</a:t>
            </a:r>
          </a:p>
          <a:p>
            <a:r>
              <a:rPr lang="en-US" dirty="0">
                <a:solidFill>
                  <a:schemeClr val="bg1"/>
                </a:solidFill>
              </a:rPr>
              <a:t>Create collections or repositories of materials (e.g. insurance forms and instructions, informed consent and other legal documents, aftercare and medication instruction, and patient education materials) in several languages and review the materials with members of the target population.</a:t>
            </a:r>
          </a:p>
          <a:p>
            <a:r>
              <a:rPr lang="en-US" dirty="0">
                <a:solidFill>
                  <a:schemeClr val="bg1"/>
                </a:solidFill>
              </a:rPr>
              <a:t>Help to disseminate existing communication tools and resources for patients.</a:t>
            </a:r>
          </a:p>
          <a:p>
            <a:pPr marL="0" indent="0">
              <a:buNone/>
            </a:pPr>
            <a:r>
              <a:rPr lang="en-US" sz="1600" dirty="0">
                <a:solidFill>
                  <a:schemeClr val="bg1"/>
                </a:solidFill>
              </a:rPr>
              <a:t>https://nnlm.gov/initiatives/topics/health-literacy</a:t>
            </a:r>
          </a:p>
        </p:txBody>
      </p:sp>
    </p:spTree>
    <p:extLst>
      <p:ext uri="{BB962C8B-B14F-4D97-AF65-F5344CB8AC3E}">
        <p14:creationId xmlns:p14="http://schemas.microsoft.com/office/powerpoint/2010/main" val="14588359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     How providers can address cognitive challenges</a:t>
            </a:r>
            <a:endParaRPr lang="en-US" sz="3200" dirty="0"/>
          </a:p>
        </p:txBody>
      </p:sp>
      <p:sp>
        <p:nvSpPr>
          <p:cNvPr id="3" name="Content Placeholder 2"/>
          <p:cNvSpPr>
            <a:spLocks noGrp="1"/>
          </p:cNvSpPr>
          <p:nvPr>
            <p:ph idx="1"/>
          </p:nvPr>
        </p:nvSpPr>
        <p:spPr>
          <a:xfrm>
            <a:off x="680321" y="2336873"/>
            <a:ext cx="9996915" cy="3786836"/>
          </a:xfrm>
        </p:spPr>
        <p:txBody>
          <a:bodyPr>
            <a:noAutofit/>
          </a:bodyPr>
          <a:lstStyle/>
          <a:p>
            <a:r>
              <a:rPr lang="en-US" sz="2000" dirty="0" smtClean="0">
                <a:solidFill>
                  <a:schemeClr val="bg1"/>
                </a:solidFill>
              </a:rPr>
              <a:t>Repeat </a:t>
            </a:r>
            <a:r>
              <a:rPr lang="en-US" sz="2000" dirty="0">
                <a:solidFill>
                  <a:schemeClr val="bg1"/>
                </a:solidFill>
              </a:rPr>
              <a:t>essential information</a:t>
            </a:r>
          </a:p>
          <a:p>
            <a:r>
              <a:rPr lang="en-US" sz="2000" dirty="0">
                <a:solidFill>
                  <a:schemeClr val="bg1"/>
                </a:solidFill>
              </a:rPr>
              <a:t>Focus on the important meaning of the information, that is, the gist</a:t>
            </a:r>
          </a:p>
          <a:p>
            <a:r>
              <a:rPr lang="en-US" sz="2000" dirty="0">
                <a:solidFill>
                  <a:schemeClr val="bg1"/>
                </a:solidFill>
              </a:rPr>
              <a:t>Use plain </a:t>
            </a:r>
            <a:r>
              <a:rPr lang="en-US" sz="2000" dirty="0" smtClean="0">
                <a:solidFill>
                  <a:schemeClr val="bg1"/>
                </a:solidFill>
              </a:rPr>
              <a:t>language (eliminate </a:t>
            </a:r>
            <a:r>
              <a:rPr lang="en-US" sz="2000" dirty="0">
                <a:solidFill>
                  <a:schemeClr val="bg1"/>
                </a:solidFill>
              </a:rPr>
              <a:t>jargon and technical </a:t>
            </a:r>
            <a:r>
              <a:rPr lang="en-US" sz="2000" dirty="0" smtClean="0">
                <a:solidFill>
                  <a:schemeClr val="bg1"/>
                </a:solidFill>
              </a:rPr>
              <a:t>language)</a:t>
            </a:r>
            <a:endParaRPr lang="en-US" sz="2000" dirty="0">
              <a:solidFill>
                <a:schemeClr val="bg1"/>
              </a:solidFill>
            </a:endParaRPr>
          </a:p>
          <a:p>
            <a:r>
              <a:rPr lang="en-US" sz="2000" dirty="0">
                <a:solidFill>
                  <a:schemeClr val="bg1"/>
                </a:solidFill>
              </a:rPr>
              <a:t>Communicate directions and advice that need to be followed</a:t>
            </a:r>
          </a:p>
          <a:p>
            <a:r>
              <a:rPr lang="en-US" sz="2000" dirty="0">
                <a:solidFill>
                  <a:schemeClr val="bg1"/>
                </a:solidFill>
              </a:rPr>
              <a:t>Use reminders to aid memory (i.e. brochures, pamphlets)</a:t>
            </a:r>
          </a:p>
          <a:p>
            <a:r>
              <a:rPr lang="en-US" sz="2000" dirty="0">
                <a:solidFill>
                  <a:schemeClr val="bg1"/>
                </a:solidFill>
              </a:rPr>
              <a:t>Include skill building with information activities to reinforce meaning</a:t>
            </a:r>
          </a:p>
          <a:p>
            <a:r>
              <a:rPr lang="en-US" sz="2000" dirty="0" smtClean="0">
                <a:solidFill>
                  <a:schemeClr val="bg1"/>
                </a:solidFill>
              </a:rPr>
              <a:t>Consider </a:t>
            </a:r>
            <a:r>
              <a:rPr lang="en-US" sz="2000" dirty="0">
                <a:solidFill>
                  <a:schemeClr val="bg1"/>
                </a:solidFill>
              </a:rPr>
              <a:t>providing audio information whenever necessary</a:t>
            </a:r>
          </a:p>
          <a:p>
            <a:r>
              <a:rPr lang="en-US" sz="2000" dirty="0">
                <a:solidFill>
                  <a:schemeClr val="bg1"/>
                </a:solidFill>
              </a:rPr>
              <a:t>Reduce the amount of </a:t>
            </a:r>
            <a:r>
              <a:rPr lang="en-US" sz="2000" dirty="0" smtClean="0">
                <a:solidFill>
                  <a:schemeClr val="bg1"/>
                </a:solidFill>
              </a:rPr>
              <a:t>text</a:t>
            </a:r>
          </a:p>
          <a:p>
            <a:pPr marL="0" indent="0">
              <a:buNone/>
            </a:pPr>
            <a:endParaRPr lang="en-US" sz="1400" dirty="0" smtClean="0">
              <a:solidFill>
                <a:schemeClr val="bg1"/>
              </a:solidFill>
            </a:endParaRPr>
          </a:p>
          <a:p>
            <a:pPr marL="0" indent="0">
              <a:buNone/>
            </a:pPr>
            <a:r>
              <a:rPr lang="en-US" sz="1400" dirty="0" smtClean="0">
                <a:solidFill>
                  <a:schemeClr val="bg1"/>
                </a:solidFill>
              </a:rPr>
              <a:t>https</a:t>
            </a:r>
            <a:r>
              <a:rPr lang="en-US" sz="1400" dirty="0">
                <a:solidFill>
                  <a:schemeClr val="bg1"/>
                </a:solidFill>
              </a:rPr>
              <a:t>://www.cdc.gov/healthliteracy/developmaterials/audiences/olderadults/understanding-challenges.html</a:t>
            </a:r>
          </a:p>
        </p:txBody>
      </p:sp>
    </p:spTree>
    <p:extLst>
      <p:ext uri="{BB962C8B-B14F-4D97-AF65-F5344CB8AC3E}">
        <p14:creationId xmlns:p14="http://schemas.microsoft.com/office/powerpoint/2010/main" val="35398227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t>
            </a:r>
            <a:r>
              <a:rPr lang="en-US" dirty="0" smtClean="0"/>
              <a:t>                                                  Visual challenges</a:t>
            </a:r>
            <a:br>
              <a:rPr lang="en-US" dirty="0" smtClean="0"/>
            </a:br>
            <a:endParaRPr lang="en-US" dirty="0"/>
          </a:p>
        </p:txBody>
      </p:sp>
      <p:sp>
        <p:nvSpPr>
          <p:cNvPr id="3" name="Content Placeholder 2"/>
          <p:cNvSpPr>
            <a:spLocks noGrp="1"/>
          </p:cNvSpPr>
          <p:nvPr>
            <p:ph idx="1"/>
          </p:nvPr>
        </p:nvSpPr>
        <p:spPr>
          <a:xfrm>
            <a:off x="680321" y="2087418"/>
            <a:ext cx="10061570" cy="4257963"/>
          </a:xfrm>
        </p:spPr>
        <p:txBody>
          <a:bodyPr>
            <a:normAutofit fontScale="47500" lnSpcReduction="20000"/>
          </a:bodyPr>
          <a:lstStyle/>
          <a:p>
            <a:pPr marL="0" indent="0">
              <a:buNone/>
            </a:pPr>
            <a:r>
              <a:rPr lang="en-US" sz="4200" dirty="0" smtClean="0">
                <a:solidFill>
                  <a:schemeClr val="bg1"/>
                </a:solidFill>
              </a:rPr>
              <a:t>Make </a:t>
            </a:r>
            <a:r>
              <a:rPr lang="en-US" sz="4200" dirty="0">
                <a:solidFill>
                  <a:schemeClr val="bg1"/>
                </a:solidFill>
              </a:rPr>
              <a:t>information easy to see and read </a:t>
            </a:r>
            <a:endParaRPr lang="en-US" sz="4200" dirty="0" smtClean="0">
              <a:solidFill>
                <a:schemeClr val="bg1"/>
              </a:solidFill>
            </a:endParaRPr>
          </a:p>
          <a:p>
            <a:pPr marL="0" indent="0">
              <a:buNone/>
            </a:pPr>
            <a:endParaRPr lang="en-US" sz="4200" dirty="0">
              <a:solidFill>
                <a:schemeClr val="bg1"/>
              </a:solidFill>
            </a:endParaRPr>
          </a:p>
          <a:p>
            <a:pPr lvl="1"/>
            <a:r>
              <a:rPr lang="en-US" sz="4200" dirty="0">
                <a:solidFill>
                  <a:schemeClr val="bg1"/>
                </a:solidFill>
              </a:rPr>
              <a:t>Contrast: Text should be printed with the highest possible contrast. Very high contrast is done best using black text on a white background</a:t>
            </a:r>
            <a:r>
              <a:rPr lang="en-US" sz="4200" dirty="0" smtClean="0">
                <a:solidFill>
                  <a:schemeClr val="bg1"/>
                </a:solidFill>
              </a:rPr>
              <a:t>.</a:t>
            </a:r>
          </a:p>
          <a:p>
            <a:pPr lvl="1"/>
            <a:endParaRPr lang="en-US" sz="4200" dirty="0">
              <a:solidFill>
                <a:schemeClr val="bg1"/>
              </a:solidFill>
            </a:endParaRPr>
          </a:p>
          <a:p>
            <a:pPr lvl="1"/>
            <a:r>
              <a:rPr lang="en-US" sz="4200" dirty="0">
                <a:solidFill>
                  <a:schemeClr val="bg1"/>
                </a:solidFill>
              </a:rPr>
              <a:t>Font Size: 16 to 18 point size font or larger is best to use when developing materials for older adults</a:t>
            </a:r>
          </a:p>
          <a:p>
            <a:pPr lvl="1"/>
            <a:endParaRPr lang="en-US" sz="4200" dirty="0" smtClean="0">
              <a:solidFill>
                <a:schemeClr val="bg1"/>
              </a:solidFill>
            </a:endParaRPr>
          </a:p>
          <a:p>
            <a:pPr lvl="1"/>
            <a:r>
              <a:rPr lang="en-US" sz="4200" dirty="0" smtClean="0">
                <a:solidFill>
                  <a:schemeClr val="bg1"/>
                </a:solidFill>
              </a:rPr>
              <a:t>Spacing </a:t>
            </a:r>
            <a:r>
              <a:rPr lang="en-US" sz="4200" dirty="0">
                <a:solidFill>
                  <a:schemeClr val="bg1"/>
                </a:solidFill>
              </a:rPr>
              <a:t>Between Lines of Text: People with low vision may have difficulty finding the beginning of the next line when reading, so it is preferable for space between lines of text to be at least 25 percent of the point size</a:t>
            </a:r>
          </a:p>
          <a:p>
            <a:pPr lvl="1"/>
            <a:endParaRPr lang="en-US" sz="4200" dirty="0" smtClean="0">
              <a:solidFill>
                <a:schemeClr val="bg1"/>
              </a:solidFill>
            </a:endParaRPr>
          </a:p>
          <a:p>
            <a:pPr lvl="1"/>
            <a:r>
              <a:rPr lang="en-US" sz="4200" dirty="0" smtClean="0">
                <a:solidFill>
                  <a:schemeClr val="bg1"/>
                </a:solidFill>
              </a:rPr>
              <a:t>Paper </a:t>
            </a:r>
            <a:r>
              <a:rPr lang="en-US" sz="4200" dirty="0">
                <a:solidFill>
                  <a:schemeClr val="bg1"/>
                </a:solidFill>
              </a:rPr>
              <a:t>Finish: If printing materials for older adults, do not use paper with a glossy finish because it can cause problems with glare</a:t>
            </a:r>
            <a:r>
              <a:rPr lang="en-US" sz="4200" dirty="0" smtClean="0">
                <a:solidFill>
                  <a:schemeClr val="bg1"/>
                </a:solidFill>
              </a:rPr>
              <a:t>.</a:t>
            </a:r>
          </a:p>
          <a:p>
            <a:pPr marL="457200" lvl="1" indent="0">
              <a:buNone/>
            </a:pPr>
            <a:endParaRPr lang="en-US" sz="2800" dirty="0">
              <a:solidFill>
                <a:schemeClr val="bg1"/>
              </a:solidFill>
            </a:endParaRPr>
          </a:p>
          <a:p>
            <a:pPr marL="457200" lvl="1" indent="0">
              <a:buNone/>
            </a:pPr>
            <a:r>
              <a:rPr lang="en-US" sz="2500" dirty="0">
                <a:solidFill>
                  <a:schemeClr val="bg1"/>
                </a:solidFill>
              </a:rPr>
              <a:t>https://www.cdc.gov/healthliteracy/developmaterials/audiences/olderadults/understanding-challenges.html</a:t>
            </a:r>
          </a:p>
          <a:p>
            <a:pPr marL="457200" lvl="1" indent="0">
              <a:buNone/>
            </a:pPr>
            <a:endParaRPr lang="en-US" sz="2800" dirty="0">
              <a:solidFill>
                <a:schemeClr val="bg1"/>
              </a:solidFill>
            </a:endParaRPr>
          </a:p>
          <a:p>
            <a:endParaRPr lang="en-US" dirty="0"/>
          </a:p>
        </p:txBody>
      </p:sp>
    </p:spTree>
    <p:extLst>
      <p:ext uri="{BB962C8B-B14F-4D97-AF65-F5344CB8AC3E}">
        <p14:creationId xmlns:p14="http://schemas.microsoft.com/office/powerpoint/2010/main" val="30965437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Hearing challenges</a:t>
            </a:r>
            <a:endParaRPr lang="en-US" dirty="0"/>
          </a:p>
        </p:txBody>
      </p:sp>
      <p:sp>
        <p:nvSpPr>
          <p:cNvPr id="3" name="Content Placeholder 2"/>
          <p:cNvSpPr>
            <a:spLocks noGrp="1"/>
          </p:cNvSpPr>
          <p:nvPr>
            <p:ph idx="1"/>
          </p:nvPr>
        </p:nvSpPr>
        <p:spPr/>
        <p:txBody>
          <a:bodyPr/>
          <a:lstStyle/>
          <a:p>
            <a:r>
              <a:rPr lang="en-US" dirty="0" smtClean="0">
                <a:solidFill>
                  <a:schemeClr val="bg1"/>
                </a:solidFill>
              </a:rPr>
              <a:t>Limit </a:t>
            </a:r>
            <a:r>
              <a:rPr lang="en-US" dirty="0">
                <a:solidFill>
                  <a:schemeClr val="bg1"/>
                </a:solidFill>
              </a:rPr>
              <a:t>background </a:t>
            </a:r>
            <a:r>
              <a:rPr lang="en-US" dirty="0" smtClean="0">
                <a:solidFill>
                  <a:schemeClr val="bg1"/>
                </a:solidFill>
              </a:rPr>
              <a:t>noise</a:t>
            </a:r>
          </a:p>
          <a:p>
            <a:endParaRPr lang="en-US" dirty="0">
              <a:solidFill>
                <a:schemeClr val="bg1"/>
              </a:solidFill>
            </a:endParaRPr>
          </a:p>
          <a:p>
            <a:r>
              <a:rPr lang="en-US" dirty="0">
                <a:solidFill>
                  <a:schemeClr val="bg1"/>
                </a:solidFill>
              </a:rPr>
              <a:t>Speak clearly with more </a:t>
            </a:r>
            <a:r>
              <a:rPr lang="en-US" dirty="0" smtClean="0">
                <a:solidFill>
                  <a:schemeClr val="bg1"/>
                </a:solidFill>
              </a:rPr>
              <a:t>volume</a:t>
            </a:r>
          </a:p>
          <a:p>
            <a:endParaRPr lang="en-US" dirty="0">
              <a:solidFill>
                <a:schemeClr val="bg1"/>
              </a:solidFill>
            </a:endParaRPr>
          </a:p>
          <a:p>
            <a:r>
              <a:rPr lang="en-US" dirty="0" smtClean="0">
                <a:solidFill>
                  <a:schemeClr val="bg1"/>
                </a:solidFill>
              </a:rPr>
              <a:t>Always </a:t>
            </a:r>
            <a:r>
              <a:rPr lang="en-US" dirty="0">
                <a:solidFill>
                  <a:schemeClr val="bg1"/>
                </a:solidFill>
              </a:rPr>
              <a:t>talk face to </a:t>
            </a:r>
            <a:r>
              <a:rPr lang="en-US" dirty="0" smtClean="0">
                <a:solidFill>
                  <a:schemeClr val="bg1"/>
                </a:solidFill>
              </a:rPr>
              <a:t>face</a:t>
            </a:r>
          </a:p>
          <a:p>
            <a:endParaRPr lang="en-US" dirty="0">
              <a:solidFill>
                <a:schemeClr val="bg1"/>
              </a:solidFill>
            </a:endParaRPr>
          </a:p>
          <a:p>
            <a:pPr marL="0" indent="0">
              <a:buNone/>
            </a:pPr>
            <a:r>
              <a:rPr lang="en-US" sz="1400" dirty="0">
                <a:solidFill>
                  <a:schemeClr val="bg1"/>
                </a:solidFill>
              </a:rPr>
              <a:t>https://www.cdc.gov/healthliteracy/developmaterials/audiences/olderadults/understanding-challenges.html</a:t>
            </a:r>
          </a:p>
          <a:p>
            <a:pPr marL="0" indent="0">
              <a:buNone/>
            </a:pPr>
            <a:endParaRPr lang="en-US" dirty="0">
              <a:solidFill>
                <a:schemeClr val="bg1"/>
              </a:solidFill>
            </a:endParaRPr>
          </a:p>
          <a:p>
            <a:endParaRPr lang="en-US" dirty="0">
              <a:solidFill>
                <a:schemeClr val="bg1"/>
              </a:solidFill>
            </a:endParaRPr>
          </a:p>
          <a:p>
            <a:endParaRPr lang="en-US" dirty="0"/>
          </a:p>
        </p:txBody>
      </p:sp>
    </p:spTree>
    <p:extLst>
      <p:ext uri="{BB962C8B-B14F-4D97-AF65-F5344CB8AC3E}">
        <p14:creationId xmlns:p14="http://schemas.microsoft.com/office/powerpoint/2010/main" val="27450786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Encourage questions</a:t>
            </a:r>
            <a:endParaRPr lang="en-US" dirty="0"/>
          </a:p>
        </p:txBody>
      </p:sp>
      <p:sp>
        <p:nvSpPr>
          <p:cNvPr id="3" name="Content Placeholder 2"/>
          <p:cNvSpPr>
            <a:spLocks noGrp="1"/>
          </p:cNvSpPr>
          <p:nvPr>
            <p:ph idx="1"/>
          </p:nvPr>
        </p:nvSpPr>
        <p:spPr>
          <a:xfrm>
            <a:off x="661849" y="2336872"/>
            <a:ext cx="9613861" cy="3953091"/>
          </a:xfrm>
        </p:spPr>
        <p:txBody>
          <a:bodyPr>
            <a:normAutofit fontScale="85000" lnSpcReduction="20000"/>
          </a:bodyPr>
          <a:lstStyle/>
          <a:p>
            <a:r>
              <a:rPr lang="en-US" dirty="0">
                <a:solidFill>
                  <a:schemeClr val="bg1"/>
                </a:solidFill>
              </a:rPr>
              <a:t>What is the test for?</a:t>
            </a:r>
          </a:p>
          <a:p>
            <a:r>
              <a:rPr lang="en-US" dirty="0">
                <a:solidFill>
                  <a:schemeClr val="bg1"/>
                </a:solidFill>
              </a:rPr>
              <a:t>How many times have you done this procedure?</a:t>
            </a:r>
          </a:p>
          <a:p>
            <a:r>
              <a:rPr lang="en-US" dirty="0">
                <a:solidFill>
                  <a:schemeClr val="bg1"/>
                </a:solidFill>
              </a:rPr>
              <a:t>When will I get the results?</a:t>
            </a:r>
          </a:p>
          <a:p>
            <a:r>
              <a:rPr lang="en-US" dirty="0">
                <a:solidFill>
                  <a:schemeClr val="bg1"/>
                </a:solidFill>
              </a:rPr>
              <a:t>Why do I need this treatment?</a:t>
            </a:r>
          </a:p>
          <a:p>
            <a:r>
              <a:rPr lang="en-US" dirty="0">
                <a:solidFill>
                  <a:schemeClr val="bg1"/>
                </a:solidFill>
              </a:rPr>
              <a:t>Are there any alternatives?</a:t>
            </a:r>
          </a:p>
          <a:p>
            <a:r>
              <a:rPr lang="en-US" dirty="0">
                <a:solidFill>
                  <a:schemeClr val="bg1"/>
                </a:solidFill>
              </a:rPr>
              <a:t>What are the possible complications?</a:t>
            </a:r>
          </a:p>
          <a:p>
            <a:r>
              <a:rPr lang="en-US" dirty="0">
                <a:solidFill>
                  <a:schemeClr val="bg1"/>
                </a:solidFill>
              </a:rPr>
              <a:t>Which hospital is best for my needs?</a:t>
            </a:r>
          </a:p>
          <a:p>
            <a:r>
              <a:rPr lang="en-US" dirty="0">
                <a:solidFill>
                  <a:schemeClr val="bg1"/>
                </a:solidFill>
              </a:rPr>
              <a:t>How do you spell the name of that drug?</a:t>
            </a:r>
          </a:p>
          <a:p>
            <a:r>
              <a:rPr lang="en-US" dirty="0">
                <a:solidFill>
                  <a:schemeClr val="bg1"/>
                </a:solidFill>
              </a:rPr>
              <a:t>Are there any side effects?</a:t>
            </a:r>
          </a:p>
          <a:p>
            <a:r>
              <a:rPr lang="en-US" dirty="0">
                <a:solidFill>
                  <a:schemeClr val="bg1"/>
                </a:solidFill>
              </a:rPr>
              <a:t>Will this medicine interact with medicines that I'm already taking</a:t>
            </a:r>
            <a:r>
              <a:rPr lang="en-US" dirty="0" smtClean="0">
                <a:solidFill>
                  <a:schemeClr val="bg1"/>
                </a:solidFill>
              </a:rPr>
              <a:t>?    </a:t>
            </a:r>
          </a:p>
          <a:p>
            <a:pPr marL="0" indent="0">
              <a:buNone/>
            </a:pPr>
            <a:r>
              <a:rPr lang="en-US" sz="1800" dirty="0" smtClean="0">
                <a:solidFill>
                  <a:schemeClr val="bg1"/>
                </a:solidFill>
              </a:rPr>
              <a:t>                                                                                                                                    https</a:t>
            </a:r>
            <a:r>
              <a:rPr lang="en-US" sz="1800" dirty="0">
                <a:solidFill>
                  <a:schemeClr val="bg1"/>
                </a:solidFill>
              </a:rPr>
              <a:t>://www.ahrq.gov/patients-consumers/patient-involvement/ask-your-doctor/10questions.html</a:t>
            </a:r>
            <a:endParaRPr lang="en-US" sz="1800" dirty="0"/>
          </a:p>
        </p:txBody>
      </p:sp>
    </p:spTree>
    <p:extLst>
      <p:ext uri="{BB962C8B-B14F-4D97-AF65-F5344CB8AC3E}">
        <p14:creationId xmlns:p14="http://schemas.microsoft.com/office/powerpoint/2010/main" val="36782682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Help prepare for a medical appointment</a:t>
            </a:r>
            <a:endParaRPr lang="en-US" dirty="0"/>
          </a:p>
        </p:txBody>
      </p:sp>
      <p:sp>
        <p:nvSpPr>
          <p:cNvPr id="3" name="Content Placeholder 2"/>
          <p:cNvSpPr>
            <a:spLocks noGrp="1"/>
          </p:cNvSpPr>
          <p:nvPr>
            <p:ph idx="1"/>
          </p:nvPr>
        </p:nvSpPr>
        <p:spPr>
          <a:xfrm>
            <a:off x="680321" y="2336873"/>
            <a:ext cx="10514152" cy="4036218"/>
          </a:xfrm>
        </p:spPr>
        <p:txBody>
          <a:bodyPr>
            <a:normAutofit fontScale="70000" lnSpcReduction="20000"/>
          </a:bodyPr>
          <a:lstStyle/>
          <a:p>
            <a:pPr marL="0" indent="0">
              <a:buNone/>
            </a:pPr>
            <a:r>
              <a:rPr lang="en-US" dirty="0" smtClean="0">
                <a:solidFill>
                  <a:schemeClr val="bg1"/>
                </a:solidFill>
              </a:rPr>
              <a:t>Encourage caregivers and care recipients to think about </a:t>
            </a:r>
            <a:r>
              <a:rPr lang="en-US" dirty="0">
                <a:solidFill>
                  <a:schemeClr val="bg1"/>
                </a:solidFill>
              </a:rPr>
              <a:t>what </a:t>
            </a:r>
            <a:r>
              <a:rPr lang="en-US" dirty="0" smtClean="0">
                <a:solidFill>
                  <a:schemeClr val="bg1"/>
                </a:solidFill>
              </a:rPr>
              <a:t>they want </a:t>
            </a:r>
            <a:r>
              <a:rPr lang="en-US" dirty="0">
                <a:solidFill>
                  <a:schemeClr val="bg1"/>
                </a:solidFill>
              </a:rPr>
              <a:t>to do during </a:t>
            </a:r>
            <a:r>
              <a:rPr lang="en-US" dirty="0" smtClean="0">
                <a:solidFill>
                  <a:schemeClr val="bg1"/>
                </a:solidFill>
              </a:rPr>
              <a:t>their next </a:t>
            </a:r>
            <a:r>
              <a:rPr lang="en-US" dirty="0">
                <a:solidFill>
                  <a:schemeClr val="bg1"/>
                </a:solidFill>
              </a:rPr>
              <a:t>visit. </a:t>
            </a:r>
            <a:endParaRPr lang="en-US" dirty="0" smtClean="0">
              <a:solidFill>
                <a:schemeClr val="bg1"/>
              </a:solidFill>
            </a:endParaRPr>
          </a:p>
          <a:p>
            <a:pPr marL="0" indent="0">
              <a:buNone/>
            </a:pPr>
            <a:endParaRPr lang="en-US" dirty="0">
              <a:solidFill>
                <a:schemeClr val="bg1"/>
              </a:solidFill>
            </a:endParaRPr>
          </a:p>
          <a:p>
            <a:pPr marL="0" indent="0">
              <a:buNone/>
            </a:pPr>
            <a:r>
              <a:rPr lang="en-US" dirty="0" smtClean="0">
                <a:solidFill>
                  <a:schemeClr val="bg1"/>
                </a:solidFill>
              </a:rPr>
              <a:t>Do they </a:t>
            </a:r>
            <a:r>
              <a:rPr lang="en-US" dirty="0">
                <a:solidFill>
                  <a:schemeClr val="bg1"/>
                </a:solidFill>
              </a:rPr>
              <a:t>want to</a:t>
            </a:r>
            <a:r>
              <a:rPr lang="en-US" dirty="0" smtClean="0">
                <a:solidFill>
                  <a:schemeClr val="bg1"/>
                </a:solidFill>
              </a:rPr>
              <a:t>:</a:t>
            </a:r>
          </a:p>
          <a:p>
            <a:pPr marL="0" indent="0">
              <a:buNone/>
            </a:pPr>
            <a:endParaRPr lang="en-US" dirty="0">
              <a:solidFill>
                <a:schemeClr val="bg1"/>
              </a:solidFill>
            </a:endParaRPr>
          </a:p>
          <a:p>
            <a:r>
              <a:rPr lang="en-US" dirty="0">
                <a:solidFill>
                  <a:schemeClr val="bg1"/>
                </a:solidFill>
              </a:rPr>
              <a:t>Talk about a health problem?</a:t>
            </a:r>
          </a:p>
          <a:p>
            <a:endParaRPr lang="en-US" dirty="0" smtClean="0">
              <a:solidFill>
                <a:schemeClr val="bg1"/>
              </a:solidFill>
            </a:endParaRPr>
          </a:p>
          <a:p>
            <a:r>
              <a:rPr lang="en-US" dirty="0" smtClean="0">
                <a:solidFill>
                  <a:schemeClr val="bg1"/>
                </a:solidFill>
              </a:rPr>
              <a:t>Get </a:t>
            </a:r>
            <a:r>
              <a:rPr lang="en-US" dirty="0">
                <a:solidFill>
                  <a:schemeClr val="bg1"/>
                </a:solidFill>
              </a:rPr>
              <a:t>or change a medicine?</a:t>
            </a:r>
          </a:p>
          <a:p>
            <a:endParaRPr lang="en-US" dirty="0" smtClean="0">
              <a:solidFill>
                <a:schemeClr val="bg1"/>
              </a:solidFill>
            </a:endParaRPr>
          </a:p>
          <a:p>
            <a:r>
              <a:rPr lang="en-US" dirty="0" smtClean="0">
                <a:solidFill>
                  <a:schemeClr val="bg1"/>
                </a:solidFill>
              </a:rPr>
              <a:t>Get </a:t>
            </a:r>
            <a:r>
              <a:rPr lang="en-US" dirty="0">
                <a:solidFill>
                  <a:schemeClr val="bg1"/>
                </a:solidFill>
              </a:rPr>
              <a:t>medical tests?</a:t>
            </a:r>
          </a:p>
          <a:p>
            <a:endParaRPr lang="en-US" dirty="0" smtClean="0">
              <a:solidFill>
                <a:schemeClr val="bg1"/>
              </a:solidFill>
            </a:endParaRPr>
          </a:p>
          <a:p>
            <a:r>
              <a:rPr lang="en-US" dirty="0" smtClean="0">
                <a:solidFill>
                  <a:schemeClr val="bg1"/>
                </a:solidFill>
              </a:rPr>
              <a:t>Talk </a:t>
            </a:r>
            <a:r>
              <a:rPr lang="en-US" dirty="0">
                <a:solidFill>
                  <a:schemeClr val="bg1"/>
                </a:solidFill>
              </a:rPr>
              <a:t>about surgery or treatment options</a:t>
            </a:r>
            <a:r>
              <a:rPr lang="en-US" dirty="0" smtClean="0">
                <a:solidFill>
                  <a:schemeClr val="bg1"/>
                </a:solidFill>
              </a:rPr>
              <a:t>?</a:t>
            </a:r>
          </a:p>
          <a:p>
            <a:endParaRPr lang="en-US" dirty="0"/>
          </a:p>
          <a:p>
            <a:pPr marL="0" indent="0">
              <a:buNone/>
            </a:pPr>
            <a:r>
              <a:rPr lang="en-US" sz="1400" dirty="0">
                <a:solidFill>
                  <a:schemeClr val="bg1"/>
                </a:solidFill>
              </a:rPr>
              <a:t>https://www.ahrq.gov/patients-consumers/patient-involvement/ask-your-doctor/questions-before-appointment.html</a:t>
            </a:r>
          </a:p>
          <a:p>
            <a:endParaRPr lang="en-US" dirty="0"/>
          </a:p>
        </p:txBody>
      </p:sp>
    </p:spTree>
    <p:extLst>
      <p:ext uri="{BB962C8B-B14F-4D97-AF65-F5344CB8AC3E}">
        <p14:creationId xmlns:p14="http://schemas.microsoft.com/office/powerpoint/2010/main" val="107879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Objectives</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bg1"/>
                </a:solidFill>
              </a:rPr>
              <a:t>To acknowledge the scope of family caregiving for older adults</a:t>
            </a:r>
          </a:p>
          <a:p>
            <a:pPr marL="0" indent="0">
              <a:buNone/>
            </a:pPr>
            <a:endParaRPr lang="en-US" dirty="0" smtClean="0">
              <a:solidFill>
                <a:schemeClr val="bg1"/>
              </a:solidFill>
            </a:endParaRPr>
          </a:p>
          <a:p>
            <a:r>
              <a:rPr lang="en-US" dirty="0" smtClean="0">
                <a:solidFill>
                  <a:schemeClr val="bg1"/>
                </a:solidFill>
              </a:rPr>
              <a:t>To identify barriers older adults and caregivers face in managing healthcare and their healthcare experience</a:t>
            </a:r>
          </a:p>
          <a:p>
            <a:endParaRPr lang="en-US" dirty="0" smtClean="0">
              <a:solidFill>
                <a:schemeClr val="bg1"/>
              </a:solidFill>
            </a:endParaRPr>
          </a:p>
          <a:p>
            <a:r>
              <a:rPr lang="en-US" dirty="0">
                <a:solidFill>
                  <a:schemeClr val="bg1"/>
                </a:solidFill>
              </a:rPr>
              <a:t>To understand health literacy and its impact on treatment and health outcomes</a:t>
            </a:r>
          </a:p>
          <a:p>
            <a:endParaRPr lang="en-US" dirty="0" smtClean="0">
              <a:solidFill>
                <a:schemeClr val="bg1"/>
              </a:solidFill>
            </a:endParaRPr>
          </a:p>
          <a:p>
            <a:r>
              <a:rPr lang="en-US" dirty="0" smtClean="0">
                <a:solidFill>
                  <a:schemeClr val="bg1"/>
                </a:solidFill>
              </a:rPr>
              <a:t>To discuss ways to assist caregivers and elders in this journey</a:t>
            </a:r>
          </a:p>
          <a:p>
            <a:endParaRPr lang="en-US" dirty="0">
              <a:solidFill>
                <a:schemeClr val="bg1"/>
              </a:solidFill>
            </a:endParaRPr>
          </a:p>
        </p:txBody>
      </p:sp>
    </p:spTree>
    <p:extLst>
      <p:ext uri="{BB962C8B-B14F-4D97-AF65-F5344CB8AC3E}">
        <p14:creationId xmlns:p14="http://schemas.microsoft.com/office/powerpoint/2010/main" val="18102627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for during a medical appointment</a:t>
            </a:r>
            <a:endParaRPr lang="en-US" dirty="0"/>
          </a:p>
        </p:txBody>
      </p:sp>
      <p:sp>
        <p:nvSpPr>
          <p:cNvPr id="3" name="Content Placeholder 2"/>
          <p:cNvSpPr>
            <a:spLocks noGrp="1"/>
          </p:cNvSpPr>
          <p:nvPr>
            <p:ph idx="1"/>
          </p:nvPr>
        </p:nvSpPr>
        <p:spPr>
          <a:xfrm>
            <a:off x="680321" y="2004291"/>
            <a:ext cx="10310952" cy="4313382"/>
          </a:xfrm>
        </p:spPr>
        <p:txBody>
          <a:bodyPr>
            <a:noAutofit/>
          </a:bodyPr>
          <a:lstStyle/>
          <a:p>
            <a:pPr marL="0" indent="0">
              <a:buNone/>
            </a:pPr>
            <a:r>
              <a:rPr lang="en-US" sz="2000" dirty="0" smtClean="0">
                <a:solidFill>
                  <a:schemeClr val="bg1"/>
                </a:solidFill>
              </a:rPr>
              <a:t>Encourage taking notes or bringing </a:t>
            </a:r>
            <a:r>
              <a:rPr lang="en-US" sz="2000" dirty="0">
                <a:solidFill>
                  <a:schemeClr val="bg1"/>
                </a:solidFill>
              </a:rPr>
              <a:t>someone to </a:t>
            </a:r>
            <a:r>
              <a:rPr lang="en-US" sz="2000" dirty="0" smtClean="0">
                <a:solidFill>
                  <a:schemeClr val="bg1"/>
                </a:solidFill>
              </a:rPr>
              <a:t>appointments.</a:t>
            </a:r>
          </a:p>
          <a:p>
            <a:pPr marL="0" indent="0">
              <a:buNone/>
            </a:pPr>
            <a:r>
              <a:rPr lang="en-US" sz="2000" dirty="0" smtClean="0">
                <a:solidFill>
                  <a:schemeClr val="bg1"/>
                </a:solidFill>
              </a:rPr>
              <a:t>Suggest questions such as: </a:t>
            </a:r>
          </a:p>
          <a:p>
            <a:pPr marL="0" indent="0">
              <a:buNone/>
            </a:pPr>
            <a:r>
              <a:rPr lang="en-US" sz="2000" dirty="0" smtClean="0">
                <a:solidFill>
                  <a:schemeClr val="bg1"/>
                </a:solidFill>
              </a:rPr>
              <a:t>What </a:t>
            </a:r>
            <a:r>
              <a:rPr lang="en-US" sz="2000" dirty="0">
                <a:solidFill>
                  <a:schemeClr val="bg1"/>
                </a:solidFill>
              </a:rPr>
              <a:t>is my diagnosis</a:t>
            </a:r>
            <a:r>
              <a:rPr lang="en-US" sz="2000" dirty="0" smtClean="0">
                <a:solidFill>
                  <a:schemeClr val="bg1"/>
                </a:solidFill>
              </a:rPr>
              <a:t>?</a:t>
            </a:r>
          </a:p>
          <a:p>
            <a:pPr marL="0" indent="0">
              <a:buNone/>
            </a:pPr>
            <a:r>
              <a:rPr lang="en-US" sz="2000" dirty="0" smtClean="0">
                <a:solidFill>
                  <a:schemeClr val="bg1"/>
                </a:solidFill>
              </a:rPr>
              <a:t>What </a:t>
            </a:r>
            <a:r>
              <a:rPr lang="en-US" sz="2000" dirty="0">
                <a:solidFill>
                  <a:schemeClr val="bg1"/>
                </a:solidFill>
              </a:rPr>
              <a:t>are my treatment options? What are the benefits of each option? What are the side effects</a:t>
            </a:r>
            <a:r>
              <a:rPr lang="en-US" sz="2000" dirty="0" smtClean="0">
                <a:solidFill>
                  <a:schemeClr val="bg1"/>
                </a:solidFill>
              </a:rPr>
              <a:t>?</a:t>
            </a:r>
          </a:p>
          <a:p>
            <a:pPr marL="0" indent="0">
              <a:buNone/>
            </a:pPr>
            <a:r>
              <a:rPr lang="en-US" sz="2000" dirty="0" smtClean="0">
                <a:solidFill>
                  <a:schemeClr val="bg1"/>
                </a:solidFill>
              </a:rPr>
              <a:t>Will </a:t>
            </a:r>
            <a:r>
              <a:rPr lang="en-US" sz="2000" dirty="0">
                <a:solidFill>
                  <a:schemeClr val="bg1"/>
                </a:solidFill>
              </a:rPr>
              <a:t>I need a test? What is the test for? What will the results tell me</a:t>
            </a:r>
            <a:r>
              <a:rPr lang="en-US" sz="2000" dirty="0" smtClean="0">
                <a:solidFill>
                  <a:schemeClr val="bg1"/>
                </a:solidFill>
              </a:rPr>
              <a:t>?</a:t>
            </a:r>
          </a:p>
          <a:p>
            <a:pPr marL="0" indent="0">
              <a:buNone/>
            </a:pPr>
            <a:r>
              <a:rPr lang="en-US" sz="2000" dirty="0" smtClean="0">
                <a:solidFill>
                  <a:schemeClr val="bg1"/>
                </a:solidFill>
              </a:rPr>
              <a:t>What </a:t>
            </a:r>
            <a:r>
              <a:rPr lang="en-US" sz="2000" dirty="0">
                <a:solidFill>
                  <a:schemeClr val="bg1"/>
                </a:solidFill>
              </a:rPr>
              <a:t>will the medicine you are prescribing do? How do I take it? Are there any side effects</a:t>
            </a:r>
            <a:r>
              <a:rPr lang="en-US" sz="2000" dirty="0" smtClean="0">
                <a:solidFill>
                  <a:schemeClr val="bg1"/>
                </a:solidFill>
              </a:rPr>
              <a:t>?</a:t>
            </a:r>
          </a:p>
          <a:p>
            <a:pPr marL="0" indent="0">
              <a:buNone/>
            </a:pPr>
            <a:r>
              <a:rPr lang="en-US" sz="2000" dirty="0" smtClean="0">
                <a:solidFill>
                  <a:schemeClr val="bg1"/>
                </a:solidFill>
              </a:rPr>
              <a:t>Why </a:t>
            </a:r>
            <a:r>
              <a:rPr lang="en-US" sz="2000" dirty="0">
                <a:solidFill>
                  <a:schemeClr val="bg1"/>
                </a:solidFill>
              </a:rPr>
              <a:t>do I need surgery? Are there other ways to treat my condition? How often do you perform this surgery</a:t>
            </a:r>
            <a:r>
              <a:rPr lang="en-US" sz="2000" dirty="0" smtClean="0">
                <a:solidFill>
                  <a:schemeClr val="bg1"/>
                </a:solidFill>
              </a:rPr>
              <a:t>?</a:t>
            </a:r>
          </a:p>
          <a:p>
            <a:pPr marL="0" indent="0">
              <a:buNone/>
            </a:pPr>
            <a:r>
              <a:rPr lang="en-US" sz="2000" dirty="0" smtClean="0">
                <a:solidFill>
                  <a:schemeClr val="bg1"/>
                </a:solidFill>
              </a:rPr>
              <a:t>Do </a:t>
            </a:r>
            <a:r>
              <a:rPr lang="en-US" sz="2000" dirty="0">
                <a:solidFill>
                  <a:schemeClr val="bg1"/>
                </a:solidFill>
              </a:rPr>
              <a:t>I need to change my daily routine</a:t>
            </a:r>
            <a:r>
              <a:rPr lang="en-US" sz="2000" dirty="0" smtClean="0">
                <a:solidFill>
                  <a:schemeClr val="bg1"/>
                </a:solidFill>
              </a:rPr>
              <a:t>?</a:t>
            </a:r>
          </a:p>
          <a:p>
            <a:pPr marL="0" indent="0">
              <a:buNone/>
            </a:pPr>
            <a:r>
              <a:rPr lang="en-US" sz="1400" dirty="0">
                <a:solidFill>
                  <a:schemeClr val="bg1"/>
                </a:solidFill>
              </a:rPr>
              <a:t>https://www.ahrq.gov/patients-consumers/patient-involvement/ask-your-doctor/questions-during-appointment.html</a:t>
            </a:r>
          </a:p>
        </p:txBody>
      </p:sp>
    </p:spTree>
    <p:extLst>
      <p:ext uri="{BB962C8B-B14F-4D97-AF65-F5344CB8AC3E}">
        <p14:creationId xmlns:p14="http://schemas.microsoft.com/office/powerpoint/2010/main" val="12551989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that can be done after a medical appointment</a:t>
            </a:r>
            <a:endParaRPr lang="en-US" dirty="0"/>
          </a:p>
        </p:txBody>
      </p:sp>
      <p:sp>
        <p:nvSpPr>
          <p:cNvPr id="3" name="Content Placeholder 2"/>
          <p:cNvSpPr>
            <a:spLocks noGrp="1"/>
          </p:cNvSpPr>
          <p:nvPr>
            <p:ph idx="1"/>
          </p:nvPr>
        </p:nvSpPr>
        <p:spPr>
          <a:xfrm>
            <a:off x="680321" y="2336873"/>
            <a:ext cx="9613861" cy="4405672"/>
          </a:xfrm>
        </p:spPr>
        <p:txBody>
          <a:bodyPr>
            <a:normAutofit fontScale="47500" lnSpcReduction="20000"/>
          </a:bodyPr>
          <a:lstStyle/>
          <a:p>
            <a:pPr marL="0" indent="0">
              <a:buNone/>
            </a:pPr>
            <a:r>
              <a:rPr lang="en-US" sz="4200" dirty="0" smtClean="0">
                <a:solidFill>
                  <a:schemeClr val="bg1"/>
                </a:solidFill>
              </a:rPr>
              <a:t>Suggest creating </a:t>
            </a:r>
            <a:r>
              <a:rPr lang="en-US" sz="4200" dirty="0">
                <a:solidFill>
                  <a:schemeClr val="bg1"/>
                </a:solidFill>
              </a:rPr>
              <a:t>a list of follow-up questions to </a:t>
            </a:r>
            <a:r>
              <a:rPr lang="en-US" sz="4200" dirty="0" smtClean="0">
                <a:solidFill>
                  <a:schemeClr val="bg1"/>
                </a:solidFill>
              </a:rPr>
              <a:t>ask about </a:t>
            </a:r>
            <a:r>
              <a:rPr lang="en-US" sz="4200" dirty="0">
                <a:solidFill>
                  <a:schemeClr val="bg1"/>
                </a:solidFill>
              </a:rPr>
              <a:t>a health </a:t>
            </a:r>
            <a:r>
              <a:rPr lang="en-US" sz="4200" dirty="0" smtClean="0">
                <a:solidFill>
                  <a:schemeClr val="bg1"/>
                </a:solidFill>
              </a:rPr>
              <a:t>problem, the need </a:t>
            </a:r>
            <a:r>
              <a:rPr lang="en-US" sz="4200" dirty="0">
                <a:solidFill>
                  <a:schemeClr val="bg1"/>
                </a:solidFill>
              </a:rPr>
              <a:t>to get or change a </a:t>
            </a:r>
            <a:r>
              <a:rPr lang="en-US" sz="4200" dirty="0" smtClean="0">
                <a:solidFill>
                  <a:schemeClr val="bg1"/>
                </a:solidFill>
              </a:rPr>
              <a:t>medicine, a need for a </a:t>
            </a:r>
            <a:r>
              <a:rPr lang="en-US" sz="4200" dirty="0">
                <a:solidFill>
                  <a:schemeClr val="bg1"/>
                </a:solidFill>
              </a:rPr>
              <a:t>medical </a:t>
            </a:r>
            <a:r>
              <a:rPr lang="en-US" sz="4200" dirty="0" smtClean="0">
                <a:solidFill>
                  <a:schemeClr val="bg1"/>
                </a:solidFill>
              </a:rPr>
              <a:t>test or surgery</a:t>
            </a:r>
            <a:endParaRPr lang="en-US" sz="4200" dirty="0">
              <a:solidFill>
                <a:schemeClr val="bg1"/>
              </a:solidFill>
            </a:endParaRPr>
          </a:p>
          <a:p>
            <a:endParaRPr lang="en-US" sz="4200" dirty="0" smtClean="0">
              <a:solidFill>
                <a:schemeClr val="bg1"/>
              </a:solidFill>
            </a:endParaRPr>
          </a:p>
          <a:p>
            <a:pPr marL="0" indent="0">
              <a:buNone/>
            </a:pPr>
            <a:r>
              <a:rPr lang="en-US" sz="4200" dirty="0" smtClean="0">
                <a:solidFill>
                  <a:schemeClr val="bg1"/>
                </a:solidFill>
              </a:rPr>
              <a:t>Remind of </a:t>
            </a:r>
            <a:r>
              <a:rPr lang="en-US" sz="4200" dirty="0">
                <a:solidFill>
                  <a:schemeClr val="bg1"/>
                </a:solidFill>
              </a:rPr>
              <a:t>times when </a:t>
            </a:r>
            <a:r>
              <a:rPr lang="en-US" sz="4200" dirty="0" smtClean="0">
                <a:solidFill>
                  <a:schemeClr val="bg1"/>
                </a:solidFill>
              </a:rPr>
              <a:t>follow </a:t>
            </a:r>
            <a:r>
              <a:rPr lang="en-US" sz="4200" dirty="0">
                <a:solidFill>
                  <a:schemeClr val="bg1"/>
                </a:solidFill>
              </a:rPr>
              <a:t>up on </a:t>
            </a:r>
            <a:r>
              <a:rPr lang="en-US" sz="4200" dirty="0" smtClean="0">
                <a:solidFill>
                  <a:schemeClr val="bg1"/>
                </a:solidFill>
              </a:rPr>
              <a:t>care </a:t>
            </a:r>
            <a:r>
              <a:rPr lang="en-US" sz="4200" dirty="0">
                <a:solidFill>
                  <a:schemeClr val="bg1"/>
                </a:solidFill>
              </a:rPr>
              <a:t>and </a:t>
            </a:r>
            <a:r>
              <a:rPr lang="en-US" sz="4200" dirty="0" smtClean="0">
                <a:solidFill>
                  <a:schemeClr val="bg1"/>
                </a:solidFill>
              </a:rPr>
              <a:t>calling a doctor should occur: </a:t>
            </a:r>
            <a:endParaRPr lang="en-US" sz="4200" dirty="0">
              <a:solidFill>
                <a:schemeClr val="bg1"/>
              </a:solidFill>
            </a:endParaRPr>
          </a:p>
          <a:p>
            <a:r>
              <a:rPr lang="en-US" sz="4200" dirty="0">
                <a:solidFill>
                  <a:schemeClr val="bg1"/>
                </a:solidFill>
              </a:rPr>
              <a:t>If </a:t>
            </a:r>
            <a:r>
              <a:rPr lang="en-US" sz="4200" dirty="0" smtClean="0">
                <a:solidFill>
                  <a:schemeClr val="bg1"/>
                </a:solidFill>
              </a:rPr>
              <a:t>experiencing </a:t>
            </a:r>
            <a:r>
              <a:rPr lang="en-US" sz="4200" dirty="0">
                <a:solidFill>
                  <a:schemeClr val="bg1"/>
                </a:solidFill>
              </a:rPr>
              <a:t>any side effects or other problems </a:t>
            </a:r>
            <a:r>
              <a:rPr lang="en-US" sz="4200" dirty="0" smtClean="0">
                <a:solidFill>
                  <a:schemeClr val="bg1"/>
                </a:solidFill>
              </a:rPr>
              <a:t>with </a:t>
            </a:r>
            <a:r>
              <a:rPr lang="en-US" sz="4200" dirty="0">
                <a:solidFill>
                  <a:schemeClr val="bg1"/>
                </a:solidFill>
              </a:rPr>
              <a:t>medicines.</a:t>
            </a:r>
          </a:p>
          <a:p>
            <a:r>
              <a:rPr lang="en-US" sz="4200" dirty="0">
                <a:solidFill>
                  <a:schemeClr val="bg1"/>
                </a:solidFill>
              </a:rPr>
              <a:t>If </a:t>
            </a:r>
            <a:r>
              <a:rPr lang="en-US" sz="4200" dirty="0" smtClean="0">
                <a:solidFill>
                  <a:schemeClr val="bg1"/>
                </a:solidFill>
              </a:rPr>
              <a:t>symptoms </a:t>
            </a:r>
            <a:r>
              <a:rPr lang="en-US" sz="4200" dirty="0">
                <a:solidFill>
                  <a:schemeClr val="bg1"/>
                </a:solidFill>
              </a:rPr>
              <a:t>get worse after seeing the doctor.</a:t>
            </a:r>
          </a:p>
          <a:p>
            <a:r>
              <a:rPr lang="en-US" sz="4200" dirty="0">
                <a:solidFill>
                  <a:schemeClr val="bg1"/>
                </a:solidFill>
              </a:rPr>
              <a:t>If </a:t>
            </a:r>
            <a:r>
              <a:rPr lang="en-US" sz="4200" dirty="0" smtClean="0">
                <a:solidFill>
                  <a:schemeClr val="bg1"/>
                </a:solidFill>
              </a:rPr>
              <a:t>any </a:t>
            </a:r>
            <a:r>
              <a:rPr lang="en-US" sz="4200" dirty="0">
                <a:solidFill>
                  <a:schemeClr val="bg1"/>
                </a:solidFill>
              </a:rPr>
              <a:t>new prescriptions </a:t>
            </a:r>
            <a:r>
              <a:rPr lang="en-US" sz="4200" dirty="0" smtClean="0">
                <a:solidFill>
                  <a:schemeClr val="bg1"/>
                </a:solidFill>
              </a:rPr>
              <a:t>are ordered by another physician or over-the-counter medicines are started.</a:t>
            </a:r>
            <a:endParaRPr lang="en-US" sz="4200" dirty="0">
              <a:solidFill>
                <a:schemeClr val="bg1"/>
              </a:solidFill>
            </a:endParaRPr>
          </a:p>
          <a:p>
            <a:r>
              <a:rPr lang="en-US" sz="4200" dirty="0">
                <a:solidFill>
                  <a:schemeClr val="bg1"/>
                </a:solidFill>
              </a:rPr>
              <a:t>To get results of any </a:t>
            </a:r>
            <a:r>
              <a:rPr lang="en-US" sz="4200" dirty="0" smtClean="0">
                <a:solidFill>
                  <a:schemeClr val="bg1"/>
                </a:solidFill>
              </a:rPr>
              <a:t>tests. </a:t>
            </a:r>
            <a:r>
              <a:rPr lang="en-US" sz="4200" dirty="0">
                <a:solidFill>
                  <a:schemeClr val="bg1"/>
                </a:solidFill>
              </a:rPr>
              <a:t>Do not assume that no news is good news.</a:t>
            </a:r>
          </a:p>
          <a:p>
            <a:r>
              <a:rPr lang="en-US" sz="4200" dirty="0">
                <a:solidFill>
                  <a:schemeClr val="bg1"/>
                </a:solidFill>
              </a:rPr>
              <a:t>To ask about test results </a:t>
            </a:r>
            <a:r>
              <a:rPr lang="en-US" sz="4200" dirty="0" smtClean="0">
                <a:solidFill>
                  <a:schemeClr val="bg1"/>
                </a:solidFill>
              </a:rPr>
              <a:t>that are not understood.</a:t>
            </a:r>
          </a:p>
          <a:p>
            <a:pPr marL="0" indent="0">
              <a:buNone/>
            </a:pPr>
            <a:endParaRPr lang="en-US" dirty="0" smtClean="0">
              <a:solidFill>
                <a:schemeClr val="bg1"/>
              </a:solidFill>
            </a:endParaRPr>
          </a:p>
          <a:p>
            <a:pPr marL="0" indent="0">
              <a:buNone/>
            </a:pPr>
            <a:r>
              <a:rPr lang="en-US" dirty="0" smtClean="0">
                <a:solidFill>
                  <a:schemeClr val="bg1"/>
                </a:solidFill>
              </a:rPr>
              <a:t>https</a:t>
            </a:r>
            <a:r>
              <a:rPr lang="en-US" dirty="0">
                <a:solidFill>
                  <a:schemeClr val="bg1"/>
                </a:solidFill>
              </a:rPr>
              <a:t>://www.ahrq.gov/patients-consumers/patient-involvement/ask-your-doctor/questions-after-appointment.html</a:t>
            </a:r>
          </a:p>
          <a:p>
            <a:endParaRPr lang="en-US" dirty="0"/>
          </a:p>
          <a:p>
            <a:endParaRPr lang="en-US" dirty="0"/>
          </a:p>
        </p:txBody>
      </p:sp>
    </p:spTree>
    <p:extLst>
      <p:ext uri="{BB962C8B-B14F-4D97-AF65-F5344CB8AC3E}">
        <p14:creationId xmlns:p14="http://schemas.microsoft.com/office/powerpoint/2010/main" val="1618389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Health literacy equates good outcomes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4400" dirty="0" smtClean="0">
                <a:solidFill>
                  <a:schemeClr val="bg1"/>
                </a:solidFill>
              </a:rPr>
              <a:t>Having information =   </a:t>
            </a:r>
          </a:p>
          <a:p>
            <a:pPr marL="0" indent="0">
              <a:buNone/>
            </a:pPr>
            <a:r>
              <a:rPr lang="en-US" sz="4400" dirty="0" smtClean="0">
                <a:solidFill>
                  <a:schemeClr val="bg1"/>
                </a:solidFill>
              </a:rPr>
              <a:t>Making our own decisions =</a:t>
            </a:r>
          </a:p>
          <a:p>
            <a:pPr marL="0" indent="0">
              <a:buNone/>
            </a:pPr>
            <a:r>
              <a:rPr lang="en-US" sz="4400" dirty="0" smtClean="0">
                <a:solidFill>
                  <a:schemeClr val="bg1"/>
                </a:solidFill>
              </a:rPr>
              <a:t>Less worry =  </a:t>
            </a:r>
          </a:p>
          <a:p>
            <a:pPr marL="0" indent="0">
              <a:buNone/>
            </a:pPr>
            <a:r>
              <a:rPr lang="en-US" sz="4400" dirty="0">
                <a:solidFill>
                  <a:schemeClr val="bg1"/>
                </a:solidFill>
              </a:rPr>
              <a:t>More peace of mind and </a:t>
            </a:r>
            <a:r>
              <a:rPr lang="en-US" sz="4400" dirty="0" smtClean="0">
                <a:solidFill>
                  <a:schemeClr val="bg1"/>
                </a:solidFill>
              </a:rPr>
              <a:t>control =</a:t>
            </a:r>
          </a:p>
          <a:p>
            <a:pPr marL="0" indent="0">
              <a:buNone/>
            </a:pPr>
            <a:r>
              <a:rPr lang="en-US" sz="4400" dirty="0" smtClean="0">
                <a:solidFill>
                  <a:schemeClr val="bg1"/>
                </a:solidFill>
              </a:rPr>
              <a:t>More quality time</a:t>
            </a:r>
          </a:p>
          <a:p>
            <a:pPr marL="0" indent="0" algn="ctr">
              <a:buNone/>
            </a:pPr>
            <a:endParaRPr lang="en-US" sz="4400" dirty="0" smtClean="0">
              <a:solidFill>
                <a:schemeClr val="bg1"/>
              </a:solidFill>
            </a:endParaRPr>
          </a:p>
          <a:p>
            <a:pPr marL="0" indent="0" algn="ctr">
              <a:buNone/>
            </a:pPr>
            <a:endParaRPr lang="en-US" dirty="0" smtClean="0"/>
          </a:p>
          <a:p>
            <a:pPr marL="0" indent="0" algn="ctr">
              <a:buNone/>
            </a:pPr>
            <a:endParaRPr lang="en-US" dirty="0"/>
          </a:p>
          <a:p>
            <a:pPr marL="0" indent="0" algn="ctr">
              <a:buNone/>
            </a:pPr>
            <a:endParaRPr lang="en-US" dirty="0" smtClean="0"/>
          </a:p>
          <a:p>
            <a:pPr marL="0" indent="0">
              <a:buNone/>
            </a:pPr>
            <a:endParaRPr lang="en-US" dirty="0"/>
          </a:p>
        </p:txBody>
      </p:sp>
    </p:spTree>
    <p:extLst>
      <p:ext uri="{BB962C8B-B14F-4D97-AF65-F5344CB8AC3E}">
        <p14:creationId xmlns:p14="http://schemas.microsoft.com/office/powerpoint/2010/main" val="7527154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Health literacy is enhanced by other support</a:t>
            </a:r>
            <a:endParaRPr lang="en-US" dirty="0"/>
          </a:p>
        </p:txBody>
      </p:sp>
      <p:sp>
        <p:nvSpPr>
          <p:cNvPr id="3" name="Content Placeholder 2"/>
          <p:cNvSpPr>
            <a:spLocks noGrp="1"/>
          </p:cNvSpPr>
          <p:nvPr>
            <p:ph idx="1"/>
          </p:nvPr>
        </p:nvSpPr>
        <p:spPr/>
        <p:txBody>
          <a:bodyPr/>
          <a:lstStyle/>
          <a:p>
            <a:r>
              <a:rPr lang="en-US" dirty="0" smtClean="0">
                <a:solidFill>
                  <a:schemeClr val="bg1"/>
                </a:solidFill>
              </a:rPr>
              <a:t>Instruct in ways to more easily deliver day-to-day care</a:t>
            </a:r>
            <a:endParaRPr lang="en-US" dirty="0">
              <a:solidFill>
                <a:schemeClr val="bg1"/>
              </a:solidFill>
            </a:endParaRPr>
          </a:p>
          <a:p>
            <a:r>
              <a:rPr lang="en-US" dirty="0" smtClean="0">
                <a:solidFill>
                  <a:schemeClr val="bg1"/>
                </a:solidFill>
              </a:rPr>
              <a:t>Encourage self-care </a:t>
            </a:r>
          </a:p>
          <a:p>
            <a:r>
              <a:rPr lang="en-US" dirty="0" smtClean="0">
                <a:solidFill>
                  <a:schemeClr val="bg1"/>
                </a:solidFill>
              </a:rPr>
              <a:t>Assist in locating resources to meet needs of their care recipient and thus have time to address their own needs</a:t>
            </a:r>
          </a:p>
          <a:p>
            <a:r>
              <a:rPr lang="en-US" dirty="0" smtClean="0">
                <a:solidFill>
                  <a:schemeClr val="bg1"/>
                </a:solidFill>
              </a:rPr>
              <a:t>Help to reframe problems and develop solutions</a:t>
            </a:r>
          </a:p>
          <a:p>
            <a:r>
              <a:rPr lang="en-US" dirty="0" smtClean="0">
                <a:solidFill>
                  <a:schemeClr val="bg1"/>
                </a:solidFill>
              </a:rPr>
              <a:t>Teach being present in the moment </a:t>
            </a:r>
          </a:p>
          <a:p>
            <a:r>
              <a:rPr lang="en-US" dirty="0" smtClean="0">
                <a:solidFill>
                  <a:schemeClr val="bg1"/>
                </a:solidFill>
              </a:rPr>
              <a:t>Boost their confidence and thank them</a:t>
            </a:r>
          </a:p>
          <a:p>
            <a:r>
              <a:rPr lang="en-US" dirty="0" smtClean="0">
                <a:solidFill>
                  <a:schemeClr val="bg1"/>
                </a:solidFill>
              </a:rPr>
              <a:t>Advocate for increased benefits and support for caregivers</a:t>
            </a:r>
          </a:p>
          <a:p>
            <a:endParaRPr lang="en-US" dirty="0" smtClean="0">
              <a:solidFill>
                <a:schemeClr val="bg1"/>
              </a:solidFill>
            </a:endParaRPr>
          </a:p>
          <a:p>
            <a:pPr marL="0" indent="0">
              <a:buNone/>
            </a:pPr>
            <a:endParaRPr lang="en-US" dirty="0" smtClean="0">
              <a:solidFill>
                <a:schemeClr val="bg1"/>
              </a:solidFill>
            </a:endParaRPr>
          </a:p>
          <a:p>
            <a:pPr marL="0" indent="0">
              <a:buNone/>
            </a:pPr>
            <a:endParaRPr lang="en-US" dirty="0" smtClean="0">
              <a:solidFill>
                <a:schemeClr val="bg1"/>
              </a:solidFill>
            </a:endParaRPr>
          </a:p>
          <a:p>
            <a:endParaRPr lang="en-US" dirty="0" smtClean="0"/>
          </a:p>
          <a:p>
            <a:endParaRPr lang="en-US" dirty="0"/>
          </a:p>
        </p:txBody>
      </p:sp>
    </p:spTree>
    <p:extLst>
      <p:ext uri="{BB962C8B-B14F-4D97-AF65-F5344CB8AC3E}">
        <p14:creationId xmlns:p14="http://schemas.microsoft.com/office/powerpoint/2010/main" val="16783506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References</a:t>
            </a:r>
            <a:endParaRPr lang="en-US" dirty="0"/>
          </a:p>
        </p:txBody>
      </p:sp>
      <p:sp>
        <p:nvSpPr>
          <p:cNvPr id="3" name="Content Placeholder 2"/>
          <p:cNvSpPr>
            <a:spLocks noGrp="1"/>
          </p:cNvSpPr>
          <p:nvPr>
            <p:ph idx="1"/>
          </p:nvPr>
        </p:nvSpPr>
        <p:spPr>
          <a:xfrm>
            <a:off x="680321" y="1976582"/>
            <a:ext cx="10274006" cy="4451927"/>
          </a:xfrm>
        </p:spPr>
        <p:txBody>
          <a:bodyPr>
            <a:normAutofit/>
          </a:bodyPr>
          <a:lstStyle/>
          <a:p>
            <a:pPr marL="0" indent="0">
              <a:buNone/>
            </a:pPr>
            <a:r>
              <a:rPr lang="en-US" sz="2000" dirty="0">
                <a:solidFill>
                  <a:schemeClr val="bg1"/>
                </a:solidFill>
                <a:hlinkClick r:id="rId2"/>
              </a:rPr>
              <a:t>https://</a:t>
            </a:r>
            <a:r>
              <a:rPr lang="en-US" sz="2000" dirty="0" smtClean="0">
                <a:solidFill>
                  <a:schemeClr val="bg1"/>
                </a:solidFill>
                <a:hlinkClick r:id="rId2"/>
              </a:rPr>
              <a:t>nnlm.gov/initiatives/topics/health-literacy</a:t>
            </a:r>
            <a:endParaRPr lang="en-US" sz="2000" dirty="0" smtClean="0">
              <a:solidFill>
                <a:schemeClr val="bg1"/>
              </a:solidFill>
            </a:endParaRPr>
          </a:p>
          <a:p>
            <a:pPr marL="0" indent="0">
              <a:buNone/>
            </a:pPr>
            <a:endParaRPr lang="en-US" sz="2000" dirty="0" smtClean="0">
              <a:solidFill>
                <a:schemeClr val="bg1"/>
              </a:solidFill>
            </a:endParaRPr>
          </a:p>
          <a:p>
            <a:pPr marL="0" indent="0">
              <a:buNone/>
            </a:pPr>
            <a:r>
              <a:rPr lang="en-US" sz="2000" dirty="0">
                <a:solidFill>
                  <a:schemeClr val="bg1"/>
                </a:solidFill>
                <a:hlinkClick r:id="rId3"/>
              </a:rPr>
              <a:t>https://</a:t>
            </a:r>
            <a:r>
              <a:rPr lang="en-US" sz="2000" dirty="0" smtClean="0">
                <a:solidFill>
                  <a:schemeClr val="bg1"/>
                </a:solidFill>
                <a:hlinkClick r:id="rId3"/>
              </a:rPr>
              <a:t>www.ahrq.gov/patients-consumers/patient-involvement/index.html</a:t>
            </a:r>
            <a:endParaRPr lang="en-US" sz="2000" dirty="0" smtClean="0">
              <a:solidFill>
                <a:schemeClr val="bg1"/>
              </a:solidFill>
            </a:endParaRPr>
          </a:p>
          <a:p>
            <a:pPr marL="0" indent="0">
              <a:buNone/>
            </a:pPr>
            <a:endParaRPr lang="en-US" sz="2000" dirty="0">
              <a:solidFill>
                <a:schemeClr val="bg1"/>
              </a:solidFill>
            </a:endParaRPr>
          </a:p>
          <a:p>
            <a:pPr marL="0" indent="0">
              <a:buNone/>
            </a:pPr>
            <a:r>
              <a:rPr lang="en-US" sz="2000" dirty="0" smtClean="0">
                <a:solidFill>
                  <a:schemeClr val="bg1"/>
                </a:solidFill>
                <a:hlinkClick r:id="rId4"/>
              </a:rPr>
              <a:t>https</a:t>
            </a:r>
            <a:r>
              <a:rPr lang="en-US" sz="2000" dirty="0">
                <a:solidFill>
                  <a:schemeClr val="bg1"/>
                </a:solidFill>
                <a:hlinkClick r:id="rId4"/>
              </a:rPr>
              <a:t>://</a:t>
            </a:r>
            <a:r>
              <a:rPr lang="en-US" sz="2000" dirty="0" smtClean="0">
                <a:solidFill>
                  <a:schemeClr val="bg1"/>
                </a:solidFill>
                <a:hlinkClick r:id="rId4"/>
              </a:rPr>
              <a:t>www.caregiver.org/caregiver-statistics-demographics</a:t>
            </a:r>
            <a:endParaRPr lang="en-US" sz="2000" dirty="0" smtClean="0">
              <a:solidFill>
                <a:schemeClr val="bg1"/>
              </a:solidFill>
            </a:endParaRPr>
          </a:p>
          <a:p>
            <a:pPr marL="0" indent="0">
              <a:buNone/>
            </a:pPr>
            <a:endParaRPr lang="en-US" sz="2000" dirty="0">
              <a:solidFill>
                <a:schemeClr val="bg1"/>
              </a:solidFill>
            </a:endParaRPr>
          </a:p>
          <a:p>
            <a:pPr marL="0" indent="0">
              <a:buNone/>
            </a:pPr>
            <a:r>
              <a:rPr lang="en-US" sz="2000" dirty="0" smtClean="0">
                <a:solidFill>
                  <a:schemeClr val="bg1"/>
                </a:solidFill>
                <a:hlinkClick r:id="rId5"/>
              </a:rPr>
              <a:t>https</a:t>
            </a:r>
            <a:r>
              <a:rPr lang="en-US" sz="2000" dirty="0">
                <a:solidFill>
                  <a:schemeClr val="bg1"/>
                </a:solidFill>
                <a:hlinkClick r:id="rId5"/>
              </a:rPr>
              <a:t>://</a:t>
            </a:r>
            <a:r>
              <a:rPr lang="en-US" sz="2000" dirty="0" smtClean="0">
                <a:solidFill>
                  <a:schemeClr val="bg1"/>
                </a:solidFill>
                <a:hlinkClick r:id="rId5"/>
              </a:rPr>
              <a:t>www.cdc.gov/healthliteracy/developmaterials/audiences/olderadults/understanding-challenges.html</a:t>
            </a:r>
            <a:endParaRPr lang="en-US" sz="2000" dirty="0" smtClean="0">
              <a:solidFill>
                <a:schemeClr val="bg1"/>
              </a:solidFill>
            </a:endParaRPr>
          </a:p>
          <a:p>
            <a:pPr marL="0" indent="0">
              <a:buNone/>
            </a:pPr>
            <a:endParaRPr lang="en-US" sz="2000" dirty="0">
              <a:solidFill>
                <a:schemeClr val="bg1"/>
              </a:solidFill>
            </a:endParaRPr>
          </a:p>
          <a:p>
            <a:pPr marL="0" indent="0">
              <a:buNone/>
            </a:pPr>
            <a:r>
              <a:rPr lang="en-US" sz="2000" dirty="0">
                <a:solidFill>
                  <a:schemeClr val="bg1"/>
                </a:solidFill>
                <a:hlinkClick r:id="rId6"/>
              </a:rPr>
              <a:t>https://www.ncbi.nlm.nih.gov/books/NBK396398/</a:t>
            </a:r>
            <a:endParaRPr lang="en-US" sz="2000" dirty="0">
              <a:solidFill>
                <a:schemeClr val="bg1"/>
              </a:solidFill>
            </a:endParaRPr>
          </a:p>
          <a:p>
            <a:pPr marL="0" indent="0">
              <a:buNone/>
            </a:pPr>
            <a:endParaRPr lang="en-US" sz="2000" dirty="0" smtClean="0">
              <a:solidFill>
                <a:schemeClr val="bg1"/>
              </a:solidFill>
            </a:endParaRPr>
          </a:p>
          <a:p>
            <a:pPr marL="0" indent="0">
              <a:buNone/>
            </a:pPr>
            <a:endParaRPr lang="en-US" sz="2000" dirty="0">
              <a:solidFill>
                <a:schemeClr val="bg1"/>
              </a:solidFill>
            </a:endParaRPr>
          </a:p>
          <a:p>
            <a:pPr marL="0" indent="0">
              <a:buNone/>
            </a:pPr>
            <a:endParaRPr lang="en-US" sz="2000" dirty="0">
              <a:solidFill>
                <a:schemeClr val="bg1"/>
              </a:solidFill>
            </a:endParaRPr>
          </a:p>
          <a:p>
            <a:pPr marL="0" indent="0">
              <a:buNone/>
            </a:pPr>
            <a:endParaRPr lang="en-US" sz="2000" dirty="0"/>
          </a:p>
        </p:txBody>
      </p:sp>
    </p:spTree>
    <p:extLst>
      <p:ext uri="{BB962C8B-B14F-4D97-AF65-F5344CB8AC3E}">
        <p14:creationId xmlns:p14="http://schemas.microsoft.com/office/powerpoint/2010/main" val="3976722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Scope of Caregiving</a:t>
            </a:r>
            <a:endParaRPr lang="en-US" dirty="0"/>
          </a:p>
        </p:txBody>
      </p:sp>
      <p:sp>
        <p:nvSpPr>
          <p:cNvPr id="3" name="Content Placeholder 2"/>
          <p:cNvSpPr>
            <a:spLocks noGrp="1"/>
          </p:cNvSpPr>
          <p:nvPr>
            <p:ph idx="1"/>
          </p:nvPr>
        </p:nvSpPr>
        <p:spPr>
          <a:xfrm>
            <a:off x="680321" y="2336872"/>
            <a:ext cx="9613861" cy="4008509"/>
          </a:xfrm>
        </p:spPr>
        <p:txBody>
          <a:bodyPr>
            <a:normAutofit lnSpcReduction="10000"/>
          </a:bodyPr>
          <a:lstStyle/>
          <a:p>
            <a:r>
              <a:rPr lang="en-US" dirty="0">
                <a:solidFill>
                  <a:schemeClr val="bg1"/>
                </a:solidFill>
              </a:rPr>
              <a:t>A </a:t>
            </a:r>
            <a:r>
              <a:rPr lang="en-US" dirty="0" smtClean="0">
                <a:solidFill>
                  <a:schemeClr val="bg1"/>
                </a:solidFill>
              </a:rPr>
              <a:t>caregiver is </a:t>
            </a:r>
            <a:r>
              <a:rPr lang="en-US" dirty="0">
                <a:solidFill>
                  <a:schemeClr val="bg1"/>
                </a:solidFill>
              </a:rPr>
              <a:t>an unpaid individual </a:t>
            </a:r>
            <a:r>
              <a:rPr lang="en-US" dirty="0" smtClean="0">
                <a:solidFill>
                  <a:schemeClr val="bg1"/>
                </a:solidFill>
              </a:rPr>
              <a:t>(spouse</a:t>
            </a:r>
            <a:r>
              <a:rPr lang="en-US" dirty="0">
                <a:solidFill>
                  <a:schemeClr val="bg1"/>
                </a:solidFill>
              </a:rPr>
              <a:t>, partner, family member, friend, </a:t>
            </a:r>
            <a:r>
              <a:rPr lang="en-US" dirty="0" smtClean="0">
                <a:solidFill>
                  <a:schemeClr val="bg1"/>
                </a:solidFill>
              </a:rPr>
              <a:t>neighbor</a:t>
            </a:r>
            <a:r>
              <a:rPr lang="en-US" dirty="0">
                <a:solidFill>
                  <a:schemeClr val="bg1"/>
                </a:solidFill>
              </a:rPr>
              <a:t>) involved in </a:t>
            </a:r>
            <a:r>
              <a:rPr lang="en-US" dirty="0" smtClean="0">
                <a:solidFill>
                  <a:schemeClr val="bg1"/>
                </a:solidFill>
              </a:rPr>
              <a:t>assisting </a:t>
            </a:r>
            <a:r>
              <a:rPr lang="en-US" dirty="0">
                <a:solidFill>
                  <a:schemeClr val="bg1"/>
                </a:solidFill>
              </a:rPr>
              <a:t>with activities of daily living and/or medical tasks. </a:t>
            </a:r>
            <a:endParaRPr lang="en-US" dirty="0" smtClean="0">
              <a:solidFill>
                <a:schemeClr val="bg1"/>
              </a:solidFill>
            </a:endParaRPr>
          </a:p>
          <a:p>
            <a:pPr marL="0" indent="0">
              <a:buNone/>
            </a:pPr>
            <a:endParaRPr lang="en-US" dirty="0" smtClean="0">
              <a:solidFill>
                <a:schemeClr val="bg1"/>
              </a:solidFill>
            </a:endParaRPr>
          </a:p>
          <a:p>
            <a:r>
              <a:rPr lang="en-US" dirty="0">
                <a:solidFill>
                  <a:schemeClr val="bg1"/>
                </a:solidFill>
              </a:rPr>
              <a:t>About 34.2 million Americans have provided unpaid care to an adult age 50 or older in the last 12 </a:t>
            </a:r>
            <a:r>
              <a:rPr lang="en-US" dirty="0" smtClean="0">
                <a:solidFill>
                  <a:schemeClr val="bg1"/>
                </a:solidFill>
              </a:rPr>
              <a:t>months.</a:t>
            </a:r>
          </a:p>
          <a:p>
            <a:endParaRPr lang="en-US" dirty="0" smtClean="0">
              <a:solidFill>
                <a:schemeClr val="bg1"/>
              </a:solidFill>
            </a:endParaRPr>
          </a:p>
          <a:p>
            <a:r>
              <a:rPr lang="en-US" dirty="0" smtClean="0">
                <a:solidFill>
                  <a:schemeClr val="bg1"/>
                </a:solidFill>
              </a:rPr>
              <a:t>The </a:t>
            </a:r>
            <a:r>
              <a:rPr lang="en-US" dirty="0">
                <a:solidFill>
                  <a:schemeClr val="bg1"/>
                </a:solidFill>
              </a:rPr>
              <a:t>majority of caregivers (82%) care for one other adult, while 15% care for 2 adults, and 3% for 3 or more </a:t>
            </a:r>
            <a:r>
              <a:rPr lang="en-US" dirty="0" smtClean="0">
                <a:solidFill>
                  <a:schemeClr val="bg1"/>
                </a:solidFill>
              </a:rPr>
              <a:t>adults.</a:t>
            </a:r>
          </a:p>
          <a:p>
            <a:pPr marL="0" indent="0">
              <a:buNone/>
            </a:pPr>
            <a:endParaRPr lang="en-US" sz="1400" dirty="0" smtClean="0">
              <a:solidFill>
                <a:schemeClr val="bg1"/>
              </a:solidFill>
            </a:endParaRPr>
          </a:p>
          <a:p>
            <a:pPr marL="0" indent="0">
              <a:buNone/>
            </a:pPr>
            <a:r>
              <a:rPr lang="en-US" sz="1400" dirty="0" smtClean="0">
                <a:solidFill>
                  <a:schemeClr val="bg1"/>
                </a:solidFill>
              </a:rPr>
              <a:t>https</a:t>
            </a:r>
            <a:r>
              <a:rPr lang="en-US" sz="1400" dirty="0">
                <a:solidFill>
                  <a:schemeClr val="bg1"/>
                </a:solidFill>
              </a:rPr>
              <a:t>://www.caregiver.org/caregiver-statistics-demographics</a:t>
            </a:r>
          </a:p>
          <a:p>
            <a:endParaRPr lang="en-US" dirty="0">
              <a:solidFill>
                <a:schemeClr val="bg1"/>
              </a:solidFill>
            </a:endParaRPr>
          </a:p>
        </p:txBody>
      </p:sp>
    </p:spTree>
    <p:extLst>
      <p:ext uri="{BB962C8B-B14F-4D97-AF65-F5344CB8AC3E}">
        <p14:creationId xmlns:p14="http://schemas.microsoft.com/office/powerpoint/2010/main" val="1442824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Economics of Caregiving</a:t>
            </a:r>
            <a:endParaRPr lang="en-US" dirty="0"/>
          </a:p>
        </p:txBody>
      </p:sp>
      <p:sp>
        <p:nvSpPr>
          <p:cNvPr id="3" name="Content Placeholder 2"/>
          <p:cNvSpPr>
            <a:spLocks noGrp="1"/>
          </p:cNvSpPr>
          <p:nvPr>
            <p:ph idx="1"/>
          </p:nvPr>
        </p:nvSpPr>
        <p:spPr/>
        <p:txBody>
          <a:bodyPr>
            <a:normAutofit fontScale="77500" lnSpcReduction="20000"/>
          </a:bodyPr>
          <a:lstStyle/>
          <a:p>
            <a:r>
              <a:rPr lang="en-US" dirty="0">
                <a:solidFill>
                  <a:schemeClr val="bg1"/>
                </a:solidFill>
              </a:rPr>
              <a:t>The value of services provided by informal caregivers has steadily increased over the last decade, with an estimated economic value of $470 billion in 2013, up from $450 billion in 2009 and $375 billion in </a:t>
            </a:r>
            <a:r>
              <a:rPr lang="en-US" dirty="0" smtClean="0">
                <a:solidFill>
                  <a:schemeClr val="bg1"/>
                </a:solidFill>
              </a:rPr>
              <a:t>2007.</a:t>
            </a:r>
          </a:p>
          <a:p>
            <a:endParaRPr lang="en-US" dirty="0" smtClean="0">
              <a:solidFill>
                <a:schemeClr val="bg1"/>
              </a:solidFill>
            </a:endParaRPr>
          </a:p>
          <a:p>
            <a:r>
              <a:rPr lang="en-US" dirty="0" smtClean="0">
                <a:solidFill>
                  <a:schemeClr val="bg1"/>
                </a:solidFill>
              </a:rPr>
              <a:t>At </a:t>
            </a:r>
            <a:r>
              <a:rPr lang="en-US" dirty="0">
                <a:solidFill>
                  <a:schemeClr val="bg1"/>
                </a:solidFill>
              </a:rPr>
              <a:t>$470 billion in 2013, the value of unpaid caregiving exceeded the value of paid home care and total Medicaid spending in the same year, and nearly matched the value of the sales of the world’s largest company, Wal-Mart ($477 billion</a:t>
            </a:r>
            <a:r>
              <a:rPr lang="en-US" dirty="0" smtClean="0">
                <a:solidFill>
                  <a:schemeClr val="bg1"/>
                </a:solidFill>
              </a:rPr>
              <a:t>).</a:t>
            </a:r>
          </a:p>
          <a:p>
            <a:pPr marL="0" indent="0">
              <a:buNone/>
            </a:pPr>
            <a:endParaRPr lang="en-US" dirty="0">
              <a:solidFill>
                <a:schemeClr val="bg1"/>
              </a:solidFill>
            </a:endParaRPr>
          </a:p>
          <a:p>
            <a:r>
              <a:rPr lang="en-US" dirty="0">
                <a:solidFill>
                  <a:schemeClr val="bg1"/>
                </a:solidFill>
              </a:rPr>
              <a:t>The economic value of the care provided by unpaid caregivers of those with Alzheimer's disease or other dementias was $217.7 billion in 2014. [Alzheimer's Association. (2015</a:t>
            </a:r>
            <a:r>
              <a:rPr lang="en-US" dirty="0" smtClean="0">
                <a:solidFill>
                  <a:schemeClr val="bg1"/>
                </a:solidFill>
              </a:rPr>
              <a:t>).</a:t>
            </a:r>
          </a:p>
          <a:p>
            <a:pPr marL="0" indent="0">
              <a:buNone/>
            </a:pPr>
            <a:endParaRPr lang="en-US" sz="1500" dirty="0" smtClean="0">
              <a:solidFill>
                <a:schemeClr val="bg1"/>
              </a:solidFill>
            </a:endParaRPr>
          </a:p>
          <a:p>
            <a:pPr marL="0" indent="0">
              <a:buNone/>
            </a:pPr>
            <a:r>
              <a:rPr lang="en-US" sz="1500" dirty="0" smtClean="0">
                <a:solidFill>
                  <a:schemeClr val="bg1"/>
                </a:solidFill>
              </a:rPr>
              <a:t>https</a:t>
            </a:r>
            <a:r>
              <a:rPr lang="en-US" sz="1500" dirty="0">
                <a:solidFill>
                  <a:schemeClr val="bg1"/>
                </a:solidFill>
              </a:rPr>
              <a:t>://www.caregiver.org/caregiver-statistics-demographics</a:t>
            </a:r>
          </a:p>
          <a:p>
            <a:endParaRPr lang="en-US" sz="1500" dirty="0">
              <a:solidFill>
                <a:schemeClr val="bg1"/>
              </a:solidFill>
            </a:endParaRPr>
          </a:p>
        </p:txBody>
      </p:sp>
    </p:spTree>
    <p:extLst>
      <p:ext uri="{BB962C8B-B14F-4D97-AF65-F5344CB8AC3E}">
        <p14:creationId xmlns:p14="http://schemas.microsoft.com/office/powerpoint/2010/main" val="36673728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Who is receiving and giving care</a:t>
            </a:r>
            <a:endParaRPr lang="en-US" dirty="0"/>
          </a:p>
        </p:txBody>
      </p:sp>
      <p:sp>
        <p:nvSpPr>
          <p:cNvPr id="3" name="Content Placeholder 2"/>
          <p:cNvSpPr>
            <a:spLocks noGrp="1"/>
          </p:cNvSpPr>
          <p:nvPr>
            <p:ph idx="1"/>
          </p:nvPr>
        </p:nvSpPr>
        <p:spPr>
          <a:xfrm>
            <a:off x="680321" y="2336873"/>
            <a:ext cx="10375606" cy="4128582"/>
          </a:xfrm>
        </p:spPr>
        <p:txBody>
          <a:bodyPr>
            <a:normAutofit fontScale="85000" lnSpcReduction="20000"/>
          </a:bodyPr>
          <a:lstStyle/>
          <a:p>
            <a:r>
              <a:rPr lang="en-US" dirty="0">
                <a:solidFill>
                  <a:schemeClr val="bg1"/>
                </a:solidFill>
              </a:rPr>
              <a:t>65% of care recipients are female, with an average age of 69.4. </a:t>
            </a:r>
            <a:endParaRPr lang="en-US" dirty="0" smtClean="0">
              <a:solidFill>
                <a:schemeClr val="bg1"/>
              </a:solidFill>
            </a:endParaRPr>
          </a:p>
          <a:p>
            <a:endParaRPr lang="en-US" dirty="0" smtClean="0">
              <a:solidFill>
                <a:schemeClr val="bg1"/>
              </a:solidFill>
            </a:endParaRPr>
          </a:p>
          <a:p>
            <a:r>
              <a:rPr lang="en-US" dirty="0" smtClean="0">
                <a:solidFill>
                  <a:schemeClr val="bg1"/>
                </a:solidFill>
              </a:rPr>
              <a:t>Upwards </a:t>
            </a:r>
            <a:r>
              <a:rPr lang="en-US" dirty="0">
                <a:solidFill>
                  <a:schemeClr val="bg1"/>
                </a:solidFill>
              </a:rPr>
              <a:t>of 75% of all caregivers are female, and may spend as much as 50% more time providing care than males. </a:t>
            </a:r>
            <a:endParaRPr lang="en-US" dirty="0" smtClean="0">
              <a:solidFill>
                <a:schemeClr val="bg1"/>
              </a:solidFill>
            </a:endParaRPr>
          </a:p>
          <a:p>
            <a:endParaRPr lang="en-US" dirty="0" smtClean="0">
              <a:solidFill>
                <a:schemeClr val="bg1"/>
              </a:solidFill>
            </a:endParaRPr>
          </a:p>
          <a:p>
            <a:r>
              <a:rPr lang="en-US" dirty="0">
                <a:solidFill>
                  <a:schemeClr val="bg1"/>
                </a:solidFill>
              </a:rPr>
              <a:t>Higher-hour caregivers (21 hours or more weekly) are nearly 4 times more likely to be caring for a spouse/partner. </a:t>
            </a:r>
            <a:r>
              <a:rPr lang="en-US" dirty="0" smtClean="0">
                <a:solidFill>
                  <a:schemeClr val="bg1"/>
                </a:solidFill>
              </a:rPr>
              <a:t>Among </a:t>
            </a:r>
            <a:r>
              <a:rPr lang="en-US" dirty="0">
                <a:solidFill>
                  <a:schemeClr val="bg1"/>
                </a:solidFill>
              </a:rPr>
              <a:t>spousal caregivers aged 75+, both sexes provide equal amounts of care. </a:t>
            </a:r>
            <a:endParaRPr lang="en-US" dirty="0" smtClean="0">
              <a:solidFill>
                <a:schemeClr val="bg1"/>
              </a:solidFill>
            </a:endParaRPr>
          </a:p>
          <a:p>
            <a:endParaRPr lang="en-US" dirty="0" smtClean="0">
              <a:solidFill>
                <a:schemeClr val="bg1"/>
              </a:solidFill>
            </a:endParaRPr>
          </a:p>
          <a:p>
            <a:r>
              <a:rPr lang="en-US" dirty="0" smtClean="0">
                <a:solidFill>
                  <a:schemeClr val="bg1"/>
                </a:solidFill>
              </a:rPr>
              <a:t>Other </a:t>
            </a:r>
            <a:r>
              <a:rPr lang="en-US" dirty="0">
                <a:solidFill>
                  <a:schemeClr val="bg1"/>
                </a:solidFill>
              </a:rPr>
              <a:t>studies indicate that 36% of female caregivers handle the most difficult caregiving tasks (i.e., bathing, toileting, and dressing) when compared with 24% for their male counterparts, who are more likely to help with finances, arrangement of care, and other less burdensome tasks</a:t>
            </a:r>
            <a:r>
              <a:rPr lang="en-US" dirty="0" smtClean="0">
                <a:solidFill>
                  <a:schemeClr val="bg1"/>
                </a:solidFill>
              </a:rPr>
              <a:t>.</a:t>
            </a:r>
          </a:p>
          <a:p>
            <a:pPr marL="0" indent="0">
              <a:buNone/>
            </a:pPr>
            <a:r>
              <a:rPr lang="en-US" dirty="0" smtClean="0"/>
              <a:t> </a:t>
            </a:r>
            <a:r>
              <a:rPr lang="en-US" sz="1500" dirty="0">
                <a:solidFill>
                  <a:schemeClr val="bg1"/>
                </a:solidFill>
              </a:rPr>
              <a:t>https://www.caregiver.org/caregiver-statistics-demographics</a:t>
            </a:r>
          </a:p>
          <a:p>
            <a:endParaRPr lang="en-US" dirty="0"/>
          </a:p>
          <a:p>
            <a:endParaRPr lang="en-US" dirty="0"/>
          </a:p>
        </p:txBody>
      </p:sp>
    </p:spTree>
    <p:extLst>
      <p:ext uri="{BB962C8B-B14F-4D97-AF65-F5344CB8AC3E}">
        <p14:creationId xmlns:p14="http://schemas.microsoft.com/office/powerpoint/2010/main" val="1517500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LGBT Care recipients and caregivers </a:t>
            </a:r>
            <a:endParaRPr lang="en-US" dirty="0"/>
          </a:p>
        </p:txBody>
      </p:sp>
      <p:sp>
        <p:nvSpPr>
          <p:cNvPr id="3" name="Content Placeholder 2"/>
          <p:cNvSpPr>
            <a:spLocks noGrp="1"/>
          </p:cNvSpPr>
          <p:nvPr>
            <p:ph idx="1"/>
          </p:nvPr>
        </p:nvSpPr>
        <p:spPr>
          <a:xfrm>
            <a:off x="680321" y="2336872"/>
            <a:ext cx="9613861" cy="4267127"/>
          </a:xfrm>
        </p:spPr>
        <p:txBody>
          <a:bodyPr>
            <a:normAutofit fontScale="70000" lnSpcReduction="20000"/>
          </a:bodyPr>
          <a:lstStyle/>
          <a:p>
            <a:r>
              <a:rPr lang="en-US" sz="3200" dirty="0">
                <a:solidFill>
                  <a:schemeClr val="bg1"/>
                </a:solidFill>
              </a:rPr>
              <a:t>There are at least 3 million LGBT persons aged 55+ in the U.S. This number is expected to double in the next two decades. </a:t>
            </a:r>
            <a:endParaRPr lang="en-US" sz="3200" dirty="0" smtClean="0">
              <a:solidFill>
                <a:schemeClr val="bg1"/>
              </a:solidFill>
            </a:endParaRPr>
          </a:p>
          <a:p>
            <a:endParaRPr lang="en-US" sz="3200" dirty="0" smtClean="0">
              <a:solidFill>
                <a:schemeClr val="bg1"/>
              </a:solidFill>
            </a:endParaRPr>
          </a:p>
          <a:p>
            <a:r>
              <a:rPr lang="en-US" sz="3200" dirty="0" smtClean="0">
                <a:solidFill>
                  <a:schemeClr val="bg1"/>
                </a:solidFill>
              </a:rPr>
              <a:t>Male </a:t>
            </a:r>
            <a:r>
              <a:rPr lang="en-US" sz="3200" dirty="0">
                <a:solidFill>
                  <a:schemeClr val="bg1"/>
                </a:solidFill>
              </a:rPr>
              <a:t>caregivers </a:t>
            </a:r>
            <a:r>
              <a:rPr lang="en-US" sz="3200" dirty="0" smtClean="0">
                <a:solidFill>
                  <a:schemeClr val="bg1"/>
                </a:solidFill>
              </a:rPr>
              <a:t>who identify as LGBT report </a:t>
            </a:r>
            <a:r>
              <a:rPr lang="en-US" sz="3200" dirty="0">
                <a:solidFill>
                  <a:schemeClr val="bg1"/>
                </a:solidFill>
              </a:rPr>
              <a:t>providing more hours of care than female caregivers. The average weekly hours of care provided by females from both the LGBT and general population samples is similar—26 vs. 28 hours—but </a:t>
            </a:r>
            <a:r>
              <a:rPr lang="en-US" sz="3200" dirty="0" smtClean="0">
                <a:solidFill>
                  <a:schemeClr val="bg1"/>
                </a:solidFill>
              </a:rPr>
              <a:t>males in who are LGBT provide </a:t>
            </a:r>
            <a:r>
              <a:rPr lang="en-US" sz="3200" dirty="0">
                <a:solidFill>
                  <a:schemeClr val="bg1"/>
                </a:solidFill>
              </a:rPr>
              <a:t>far more hours of care than males from the comparison </a:t>
            </a:r>
            <a:r>
              <a:rPr lang="en-US" sz="3200" dirty="0" smtClean="0">
                <a:solidFill>
                  <a:schemeClr val="bg1"/>
                </a:solidFill>
              </a:rPr>
              <a:t>sample.</a:t>
            </a:r>
          </a:p>
          <a:p>
            <a:endParaRPr lang="en-US" sz="3200" dirty="0" smtClean="0">
              <a:solidFill>
                <a:schemeClr val="bg1"/>
              </a:solidFill>
            </a:endParaRPr>
          </a:p>
          <a:p>
            <a:r>
              <a:rPr lang="en-US" sz="3200" dirty="0">
                <a:solidFill>
                  <a:schemeClr val="bg1"/>
                </a:solidFill>
              </a:rPr>
              <a:t>20% of older LGBT individuals and 44% of older transgender individuals feel their relationship with their healthcare provider would be adversely affected if their health provider knew their sexual orientation/gender. </a:t>
            </a:r>
            <a:endParaRPr lang="en-US" sz="3200" dirty="0" smtClean="0">
              <a:solidFill>
                <a:schemeClr val="bg1"/>
              </a:solidFill>
            </a:endParaRPr>
          </a:p>
          <a:p>
            <a:pPr marL="0" indent="0">
              <a:buNone/>
            </a:pPr>
            <a:endParaRPr lang="en-US" sz="3200" dirty="0" smtClean="0">
              <a:solidFill>
                <a:schemeClr val="bg1"/>
              </a:solidFill>
            </a:endParaRPr>
          </a:p>
          <a:p>
            <a:pPr marL="0" indent="0">
              <a:buNone/>
            </a:pPr>
            <a:r>
              <a:rPr lang="en-US" sz="1500" dirty="0" smtClean="0">
                <a:solidFill>
                  <a:schemeClr val="bg1"/>
                </a:solidFill>
              </a:rPr>
              <a:t>https</a:t>
            </a:r>
            <a:r>
              <a:rPr lang="en-US" sz="1500" dirty="0">
                <a:solidFill>
                  <a:schemeClr val="bg1"/>
                </a:solidFill>
              </a:rPr>
              <a:t>://www.caregiver.org/caregiver-statistics-demographics</a:t>
            </a:r>
          </a:p>
          <a:p>
            <a:pPr marL="0" indent="0">
              <a:buNone/>
            </a:pPr>
            <a:r>
              <a:rPr lang="en-US" sz="1500" dirty="0"/>
              <a:t> </a:t>
            </a:r>
          </a:p>
        </p:txBody>
      </p:sp>
    </p:spTree>
    <p:extLst>
      <p:ext uri="{BB962C8B-B14F-4D97-AF65-F5344CB8AC3E}">
        <p14:creationId xmlns:p14="http://schemas.microsoft.com/office/powerpoint/2010/main" val="20730364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Time spent in caregiving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chemeClr val="bg1"/>
                </a:solidFill>
              </a:rPr>
              <a:t>On average, caregivers spend:13 days each month on tasks such as shopping, food preparation, housekeeping, laundry, transportation, and giving medication;</a:t>
            </a:r>
          </a:p>
          <a:p>
            <a:endParaRPr lang="en-US" dirty="0">
              <a:solidFill>
                <a:schemeClr val="bg1"/>
              </a:solidFill>
            </a:endParaRPr>
          </a:p>
          <a:p>
            <a:r>
              <a:rPr lang="en-US" dirty="0">
                <a:solidFill>
                  <a:schemeClr val="bg1"/>
                </a:solidFill>
              </a:rPr>
              <a:t>6 days per month on feeding, dressing, grooming, walking, bathing, and assistance toileting</a:t>
            </a:r>
            <a:r>
              <a:rPr lang="en-US" dirty="0" smtClean="0">
                <a:solidFill>
                  <a:schemeClr val="bg1"/>
                </a:solidFill>
              </a:rPr>
              <a:t>;</a:t>
            </a:r>
          </a:p>
          <a:p>
            <a:endParaRPr lang="en-US" dirty="0">
              <a:solidFill>
                <a:schemeClr val="bg1"/>
              </a:solidFill>
            </a:endParaRPr>
          </a:p>
          <a:p>
            <a:r>
              <a:rPr lang="en-US" dirty="0">
                <a:solidFill>
                  <a:schemeClr val="bg1"/>
                </a:solidFill>
              </a:rPr>
              <a:t>13 hours per month researching care services or information on disease, coordinating physician visits or managing financial matters.</a:t>
            </a:r>
            <a:r>
              <a:rPr lang="en-US" dirty="0"/>
              <a:t> </a:t>
            </a:r>
            <a:endParaRPr lang="en-US" dirty="0" smtClean="0"/>
          </a:p>
          <a:p>
            <a:endParaRPr lang="en-US" dirty="0" smtClean="0"/>
          </a:p>
          <a:p>
            <a:pPr marL="0" indent="0">
              <a:buNone/>
            </a:pPr>
            <a:r>
              <a:rPr lang="en-US" sz="1500" dirty="0">
                <a:solidFill>
                  <a:schemeClr val="bg1"/>
                </a:solidFill>
              </a:rPr>
              <a:t>https://www.caregiver.org/caregiver-statistics-demographics</a:t>
            </a:r>
          </a:p>
          <a:p>
            <a:endParaRPr lang="en-US" dirty="0"/>
          </a:p>
        </p:txBody>
      </p:sp>
    </p:spTree>
    <p:extLst>
      <p:ext uri="{BB962C8B-B14F-4D97-AF65-F5344CB8AC3E}">
        <p14:creationId xmlns:p14="http://schemas.microsoft.com/office/powerpoint/2010/main" val="58312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Tasks and time commitment</a:t>
            </a:r>
            <a:endParaRPr lang="en-US" dirty="0"/>
          </a:p>
        </p:txBody>
      </p:sp>
      <p:sp>
        <p:nvSpPr>
          <p:cNvPr id="3" name="Content Placeholder 2"/>
          <p:cNvSpPr>
            <a:spLocks noGrp="1"/>
          </p:cNvSpPr>
          <p:nvPr>
            <p:ph idx="1"/>
          </p:nvPr>
        </p:nvSpPr>
        <p:spPr>
          <a:xfrm>
            <a:off x="680321" y="2336872"/>
            <a:ext cx="9969206" cy="4174763"/>
          </a:xfrm>
        </p:spPr>
        <p:txBody>
          <a:bodyPr>
            <a:normAutofit fontScale="70000" lnSpcReduction="20000"/>
          </a:bodyPr>
          <a:lstStyle/>
          <a:p>
            <a:r>
              <a:rPr lang="en-US" dirty="0">
                <a:solidFill>
                  <a:schemeClr val="bg1"/>
                </a:solidFill>
              </a:rPr>
              <a:t>On average, caregivers perform 4.2 of 7 IADLs, most commonly transportation (78%), grocery or other shopping (76%), and housework (72%). </a:t>
            </a:r>
          </a:p>
          <a:p>
            <a:r>
              <a:rPr lang="en-US" dirty="0">
                <a:solidFill>
                  <a:schemeClr val="bg1"/>
                </a:solidFill>
              </a:rPr>
              <a:t>4 in 10 (40%) caregivers are in high-burden situations, 18% medium burden, and 41% low burden based on the Level of Care Index (1997). Burden of care increases with hours of care provided. 92% of providers providing 21 or more hours per week are high burden versus 16% of lower hour providers</a:t>
            </a:r>
            <a:r>
              <a:rPr lang="en-US" dirty="0" smtClean="0">
                <a:solidFill>
                  <a:schemeClr val="bg1"/>
                </a:solidFill>
              </a:rPr>
              <a:t>.</a:t>
            </a:r>
            <a:r>
              <a:rPr lang="en-US" dirty="0">
                <a:solidFill>
                  <a:schemeClr val="bg1"/>
                </a:solidFill>
              </a:rPr>
              <a:t> The average duration of a caregiver’s role is 4 years</a:t>
            </a:r>
            <a:r>
              <a:rPr lang="en-US" dirty="0" smtClean="0">
                <a:solidFill>
                  <a:schemeClr val="bg1"/>
                </a:solidFill>
              </a:rPr>
              <a:t>. Only </a:t>
            </a:r>
            <a:r>
              <a:rPr lang="en-US" dirty="0">
                <a:solidFill>
                  <a:schemeClr val="bg1"/>
                </a:solidFill>
              </a:rPr>
              <a:t>30% of caregivers provide care for less than a year.</a:t>
            </a:r>
          </a:p>
          <a:p>
            <a:r>
              <a:rPr lang="en-US" dirty="0">
                <a:solidFill>
                  <a:schemeClr val="bg1"/>
                </a:solidFill>
              </a:rPr>
              <a:t>24% of caregivers provide care for more than 5 years.</a:t>
            </a:r>
          </a:p>
          <a:p>
            <a:r>
              <a:rPr lang="en-US" dirty="0">
                <a:solidFill>
                  <a:schemeClr val="bg1"/>
                </a:solidFill>
              </a:rPr>
              <a:t>15% of caregivers provide care for 10 or more years. Higher-hour caregivers are twice as likely to have been in their caregiving role for 10 years or more. </a:t>
            </a:r>
            <a:r>
              <a:rPr lang="en-US" dirty="0" smtClean="0">
                <a:solidFill>
                  <a:schemeClr val="bg1"/>
                </a:solidFill>
              </a:rPr>
              <a:t>Regardless </a:t>
            </a:r>
            <a:r>
              <a:rPr lang="en-US" dirty="0">
                <a:solidFill>
                  <a:schemeClr val="bg1"/>
                </a:solidFill>
              </a:rPr>
              <a:t>of employment status, unpaid caregivers report that positive activities in their respective daily lives are reduced by 27.2% as a result of their caregiving responsibilities. </a:t>
            </a:r>
            <a:endParaRPr lang="en-US" dirty="0" smtClean="0">
              <a:solidFill>
                <a:schemeClr val="bg1"/>
              </a:solidFill>
            </a:endParaRPr>
          </a:p>
          <a:p>
            <a:r>
              <a:rPr lang="en-US" dirty="0" smtClean="0">
                <a:solidFill>
                  <a:schemeClr val="bg1"/>
                </a:solidFill>
              </a:rPr>
              <a:t>Regardless </a:t>
            </a:r>
            <a:r>
              <a:rPr lang="en-US" dirty="0">
                <a:solidFill>
                  <a:schemeClr val="bg1"/>
                </a:solidFill>
              </a:rPr>
              <a:t>of employment status, unpaid caregivers report that positive activities in their respective daily lives are reduced by 27.2% as a result of their caregiving responsibilities. </a:t>
            </a:r>
            <a:endParaRPr lang="en-US" dirty="0" smtClean="0">
              <a:solidFill>
                <a:schemeClr val="bg1"/>
              </a:solidFill>
            </a:endParaRPr>
          </a:p>
          <a:p>
            <a:r>
              <a:rPr lang="en-US" dirty="0">
                <a:solidFill>
                  <a:schemeClr val="bg1"/>
                </a:solidFill>
              </a:rPr>
              <a:t>The vast majority of caregivers (75%) reside within 20 minutes of their care recipient. 13% of caregivers reside between 20 minutes and an </a:t>
            </a:r>
            <a:r>
              <a:rPr lang="en-US" dirty="0" smtClean="0">
                <a:solidFill>
                  <a:schemeClr val="bg1"/>
                </a:solidFill>
              </a:rPr>
              <a:t>hour </a:t>
            </a:r>
            <a:r>
              <a:rPr lang="en-US" dirty="0">
                <a:solidFill>
                  <a:schemeClr val="bg1"/>
                </a:solidFill>
              </a:rPr>
              <a:t>away from their care recipient</a:t>
            </a:r>
            <a:r>
              <a:rPr lang="en-US" dirty="0" smtClean="0">
                <a:solidFill>
                  <a:schemeClr val="bg1"/>
                </a:solidFill>
              </a:rPr>
              <a:t>.</a:t>
            </a:r>
          </a:p>
          <a:p>
            <a:pPr marL="0" indent="0">
              <a:buNone/>
            </a:pPr>
            <a:r>
              <a:rPr lang="en-US" sz="2200" dirty="0">
                <a:solidFill>
                  <a:schemeClr val="bg1"/>
                </a:solidFill>
              </a:rPr>
              <a:t>https://www.caregiver.org/caregiver-statistics-demographics</a:t>
            </a:r>
          </a:p>
          <a:p>
            <a:endParaRPr lang="en-US" dirty="0">
              <a:solidFill>
                <a:schemeClr val="bg1"/>
              </a:solidFill>
            </a:endParaRPr>
          </a:p>
        </p:txBody>
      </p:sp>
    </p:spTree>
    <p:extLst>
      <p:ext uri="{BB962C8B-B14F-4D97-AF65-F5344CB8AC3E}">
        <p14:creationId xmlns:p14="http://schemas.microsoft.com/office/powerpoint/2010/main" val="1235834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Effects on caregivers</a:t>
            </a:r>
            <a:endParaRPr lang="en-US" dirty="0"/>
          </a:p>
        </p:txBody>
      </p:sp>
      <p:sp>
        <p:nvSpPr>
          <p:cNvPr id="3" name="Content Placeholder 2"/>
          <p:cNvSpPr>
            <a:spLocks noGrp="1"/>
          </p:cNvSpPr>
          <p:nvPr>
            <p:ph idx="1"/>
          </p:nvPr>
        </p:nvSpPr>
        <p:spPr/>
        <p:txBody>
          <a:bodyPr>
            <a:normAutofit lnSpcReduction="10000"/>
          </a:bodyPr>
          <a:lstStyle/>
          <a:p>
            <a:r>
              <a:rPr lang="en-US" sz="2800" dirty="0">
                <a:solidFill>
                  <a:schemeClr val="bg1"/>
                </a:solidFill>
              </a:rPr>
              <a:t>Appreciation of life, personal growth, enhanced self-efficacy, competence or mastery, self-esteem, and closer relationships </a:t>
            </a:r>
            <a:endParaRPr lang="en-US" sz="2800" dirty="0" smtClean="0">
              <a:solidFill>
                <a:schemeClr val="bg1"/>
              </a:solidFill>
            </a:endParaRPr>
          </a:p>
          <a:p>
            <a:endParaRPr lang="en-US" sz="2800" dirty="0">
              <a:solidFill>
                <a:schemeClr val="bg1"/>
              </a:solidFill>
            </a:endParaRPr>
          </a:p>
          <a:p>
            <a:r>
              <a:rPr lang="en-US" sz="2800" dirty="0" smtClean="0">
                <a:solidFill>
                  <a:schemeClr val="bg1"/>
                </a:solidFill>
              </a:rPr>
              <a:t>Physical difficulty and illness, emotional challenges, exhaustion, little time for themselves, having more things to do than they can handle</a:t>
            </a:r>
          </a:p>
          <a:p>
            <a:pPr marL="0" indent="0">
              <a:buNone/>
            </a:pPr>
            <a:endParaRPr lang="en-US" sz="2800" dirty="0" smtClean="0">
              <a:solidFill>
                <a:schemeClr val="bg1"/>
              </a:solidFill>
            </a:endParaRPr>
          </a:p>
          <a:p>
            <a:pPr marL="0" indent="0">
              <a:buNone/>
            </a:pPr>
            <a:r>
              <a:rPr lang="en-US" sz="1400" dirty="0" smtClean="0">
                <a:solidFill>
                  <a:schemeClr val="bg1"/>
                </a:solidFill>
              </a:rPr>
              <a:t>https://www.ncbi.nlm.nih.gov/books/NBK396398</a:t>
            </a:r>
          </a:p>
          <a:p>
            <a:endParaRPr lang="en-US" sz="1400" dirty="0" smtClean="0"/>
          </a:p>
          <a:p>
            <a:endParaRPr lang="en-US" dirty="0"/>
          </a:p>
        </p:txBody>
      </p:sp>
    </p:spTree>
    <p:extLst>
      <p:ext uri="{BB962C8B-B14F-4D97-AF65-F5344CB8AC3E}">
        <p14:creationId xmlns:p14="http://schemas.microsoft.com/office/powerpoint/2010/main" val="2402860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319</TotalTime>
  <Words>1865</Words>
  <Application>Microsoft Office PowerPoint</Application>
  <PresentationFormat>Widescreen</PresentationFormat>
  <Paragraphs>218</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Trebuchet MS</vt:lpstr>
      <vt:lpstr>Berlin</vt:lpstr>
      <vt:lpstr>Caregiver Health Literacy Impact on Health Outcomes</vt:lpstr>
      <vt:lpstr>            Objectives</vt:lpstr>
      <vt:lpstr>                                       Scope of Caregiving</vt:lpstr>
      <vt:lpstr>                               Economics of Caregiving</vt:lpstr>
      <vt:lpstr>                    Who is receiving and giving care</vt:lpstr>
      <vt:lpstr>              LGBT Care recipients and caregivers </vt:lpstr>
      <vt:lpstr>                               Time spent in caregiving</vt:lpstr>
      <vt:lpstr>                          Tasks and time commitment</vt:lpstr>
      <vt:lpstr>                                    Effects on caregivers</vt:lpstr>
      <vt:lpstr>                          What are caregivers facing?</vt:lpstr>
      <vt:lpstr>                                 What is health literacy?</vt:lpstr>
      <vt:lpstr>                 What leads to low health literacy?</vt:lpstr>
      <vt:lpstr>                        Health literacy and outcomes</vt:lpstr>
      <vt:lpstr>                       Health literacy depends on us</vt:lpstr>
      <vt:lpstr>     How providers can address cognitive challenges</vt:lpstr>
      <vt:lpstr>                                                    Visual challenges </vt:lpstr>
      <vt:lpstr>                                        Hearing challenges</vt:lpstr>
      <vt:lpstr>                                     Encourage questions</vt:lpstr>
      <vt:lpstr>        Help prepare for a medical appointment</vt:lpstr>
      <vt:lpstr>Suggestions for during a medical appointment</vt:lpstr>
      <vt:lpstr>Things that can be done after a medical appointment</vt:lpstr>
      <vt:lpstr>         Health literacy equates good outcomes</vt:lpstr>
      <vt:lpstr> Health literacy is enhanced by other support</vt:lpstr>
      <vt:lpstr>                                                   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Caregiver Health Literacy Impact on Health Outcomes</dc:title>
  <dc:creator>Newman, Adrienne</dc:creator>
  <cp:lastModifiedBy>Newman, Adrienne</cp:lastModifiedBy>
  <cp:revision>26</cp:revision>
  <cp:lastPrinted>2020-08-28T18:44:16Z</cp:lastPrinted>
  <dcterms:created xsi:type="dcterms:W3CDTF">2020-08-28T14:05:35Z</dcterms:created>
  <dcterms:modified xsi:type="dcterms:W3CDTF">2020-08-28T20:32:46Z</dcterms:modified>
</cp:coreProperties>
</file>